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751" r:id="rId1"/>
  </p:sldMasterIdLst>
  <p:notesMasterIdLst>
    <p:notesMasterId r:id="rId93"/>
  </p:notesMasterIdLst>
  <p:sldIdLst>
    <p:sldId id="330" r:id="rId2"/>
    <p:sldId id="773" r:id="rId3"/>
    <p:sldId id="774" r:id="rId4"/>
    <p:sldId id="972" r:id="rId5"/>
    <p:sldId id="559" r:id="rId6"/>
    <p:sldId id="629" r:id="rId7"/>
    <p:sldId id="572" r:id="rId8"/>
    <p:sldId id="561" r:id="rId9"/>
    <p:sldId id="598" r:id="rId10"/>
    <p:sldId id="576" r:id="rId11"/>
    <p:sldId id="562" r:id="rId12"/>
    <p:sldId id="593" r:id="rId13"/>
    <p:sldId id="563" r:id="rId14"/>
    <p:sldId id="594" r:id="rId15"/>
    <p:sldId id="564" r:id="rId16"/>
    <p:sldId id="595" r:id="rId17"/>
    <p:sldId id="565" r:id="rId18"/>
    <p:sldId id="596" r:id="rId19"/>
    <p:sldId id="577" r:id="rId20"/>
    <p:sldId id="597" r:id="rId21"/>
    <p:sldId id="568" r:id="rId22"/>
    <p:sldId id="566" r:id="rId23"/>
    <p:sldId id="375" r:id="rId24"/>
    <p:sldId id="570" r:id="rId25"/>
    <p:sldId id="571" r:id="rId26"/>
    <p:sldId id="380" r:id="rId27"/>
    <p:sldId id="556" r:id="rId28"/>
    <p:sldId id="557" r:id="rId29"/>
    <p:sldId id="558" r:id="rId30"/>
    <p:sldId id="573" r:id="rId31"/>
    <p:sldId id="381" r:id="rId32"/>
    <p:sldId id="574" r:id="rId33"/>
    <p:sldId id="456" r:id="rId34"/>
    <p:sldId id="457" r:id="rId35"/>
    <p:sldId id="458" r:id="rId36"/>
    <p:sldId id="323" r:id="rId37"/>
    <p:sldId id="404" r:id="rId38"/>
    <p:sldId id="575" r:id="rId39"/>
    <p:sldId id="630" r:id="rId40"/>
    <p:sldId id="600" r:id="rId41"/>
    <p:sldId id="631" r:id="rId42"/>
    <p:sldId id="599" r:id="rId43"/>
    <p:sldId id="498" r:id="rId44"/>
    <p:sldId id="499" r:id="rId45"/>
    <p:sldId id="507" r:id="rId46"/>
    <p:sldId id="583" r:id="rId47"/>
    <p:sldId id="354" r:id="rId48"/>
    <p:sldId id="508" r:id="rId49"/>
    <p:sldId id="614" r:id="rId50"/>
    <p:sldId id="615" r:id="rId51"/>
    <p:sldId id="617" r:id="rId52"/>
    <p:sldId id="616" r:id="rId53"/>
    <p:sldId id="618" r:id="rId54"/>
    <p:sldId id="619" r:id="rId55"/>
    <p:sldId id="521" r:id="rId56"/>
    <p:sldId id="620" r:id="rId57"/>
    <p:sldId id="437" r:id="rId58"/>
    <p:sldId id="579" r:id="rId59"/>
    <p:sldId id="578" r:id="rId60"/>
    <p:sldId id="522" r:id="rId61"/>
    <p:sldId id="580" r:id="rId62"/>
    <p:sldId id="621" r:id="rId63"/>
    <p:sldId id="622" r:id="rId64"/>
    <p:sldId id="634" r:id="rId65"/>
    <p:sldId id="635" r:id="rId66"/>
    <p:sldId id="584" r:id="rId67"/>
    <p:sldId id="527" r:id="rId68"/>
    <p:sldId id="528" r:id="rId69"/>
    <p:sldId id="624" r:id="rId70"/>
    <p:sldId id="625" r:id="rId71"/>
    <p:sldId id="529" r:id="rId72"/>
    <p:sldId id="526" r:id="rId73"/>
    <p:sldId id="623" r:id="rId74"/>
    <p:sldId id="450" r:id="rId75"/>
    <p:sldId id="585" r:id="rId76"/>
    <p:sldId id="464" r:id="rId77"/>
    <p:sldId id="627" r:id="rId78"/>
    <p:sldId id="626" r:id="rId79"/>
    <p:sldId id="467" r:id="rId80"/>
    <p:sldId id="586" r:id="rId81"/>
    <p:sldId id="632" r:id="rId82"/>
    <p:sldId id="530" r:id="rId83"/>
    <p:sldId id="531" r:id="rId84"/>
    <p:sldId id="587" r:id="rId85"/>
    <p:sldId id="588" r:id="rId86"/>
    <p:sldId id="628" r:id="rId87"/>
    <p:sldId id="590" r:id="rId88"/>
    <p:sldId id="633" r:id="rId89"/>
    <p:sldId id="591" r:id="rId90"/>
    <p:sldId id="554" r:id="rId91"/>
    <p:sldId id="592" r:id="rId92"/>
  </p:sldIdLst>
  <p:sldSz cx="9144000" cy="6858000" type="screen4x3"/>
  <p:notesSz cx="6858000" cy="9144000"/>
  <p:custShowLst>
    <p:custShow name="Custom Show 1" id="0">
      <p:sldLst/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lS0U6uAi3r1JpwVbseYFhA==" hashData="autIFd5ucGqJI6L+3EbcVuwFkjh5BPt1lcLzMED6D/XeS7MvST/xWhboXXfiF/tyyd8rIWYXqcw5zYZ7QzfFtw=="/>
  <p:extLst>
    <p:ext uri="{521415D9-36F7-43E2-AB2F-B90AF26B5E84}">
      <p14:sectionLst xmlns:p14="http://schemas.microsoft.com/office/powerpoint/2010/main">
        <p14:section name="Chapter 1 Objectives" id="{91E9FA54-8953-4F54-B815-50230EA1FE66}">
          <p14:sldIdLst>
            <p14:sldId id="330"/>
            <p14:sldId id="773"/>
            <p14:sldId id="774"/>
            <p14:sldId id="972"/>
            <p14:sldId id="559"/>
            <p14:sldId id="629"/>
          </p14:sldIdLst>
        </p14:section>
        <p14:section name="1.2. What is a Computer?" id="{F30880B6-E668-482D-939F-0B6BDEC7D925}">
          <p14:sldIdLst>
            <p14:sldId id="572"/>
            <p14:sldId id="561"/>
            <p14:sldId id="598"/>
            <p14:sldId id="576"/>
            <p14:sldId id="562"/>
            <p14:sldId id="593"/>
            <p14:sldId id="563"/>
            <p14:sldId id="594"/>
            <p14:sldId id="564"/>
            <p14:sldId id="595"/>
            <p14:sldId id="565"/>
            <p14:sldId id="596"/>
            <p14:sldId id="577"/>
            <p14:sldId id="597"/>
          </p14:sldIdLst>
        </p14:section>
        <p14:section name="1.3. Programming Languages" id="{4C86DB4F-C487-42E7-898C-623F29C15410}">
          <p14:sldIdLst>
            <p14:sldId id="568"/>
            <p14:sldId id="566"/>
            <p14:sldId id="375"/>
            <p14:sldId id="570"/>
            <p14:sldId id="571"/>
            <p14:sldId id="380"/>
            <p14:sldId id="556"/>
            <p14:sldId id="557"/>
            <p14:sldId id="558"/>
          </p14:sldIdLst>
        </p14:section>
        <p14:section name="1.4. Operating Systems" id="{0FA62943-30BC-4379-B552-474AF549075E}">
          <p14:sldIdLst>
            <p14:sldId id="573"/>
            <p14:sldId id="381"/>
          </p14:sldIdLst>
        </p14:section>
        <p14:section name="1.5. The History of Python" id="{11ECA8A5-41E2-4C31-9590-2A4D5B71CC7D}">
          <p14:sldIdLst>
            <p14:sldId id="574"/>
            <p14:sldId id="456"/>
            <p14:sldId id="457"/>
            <p14:sldId id="458"/>
            <p14:sldId id="323"/>
            <p14:sldId id="404"/>
          </p14:sldIdLst>
        </p14:section>
        <p14:section name="1.6. Getting Started with Python" id="{1FA0833A-47D0-4B52-A237-E631140D937F}">
          <p14:sldIdLst>
            <p14:sldId id="575"/>
            <p14:sldId id="630"/>
            <p14:sldId id="600"/>
            <p14:sldId id="631"/>
            <p14:sldId id="599"/>
            <p14:sldId id="498"/>
            <p14:sldId id="499"/>
            <p14:sldId id="507"/>
          </p14:sldIdLst>
        </p14:section>
        <p14:section name="A Simple Python Program" id="{D5BDAE60-6908-4188-8D84-44A872883387}">
          <p14:sldIdLst>
            <p14:sldId id="583"/>
            <p14:sldId id="354"/>
            <p14:sldId id="508"/>
            <p14:sldId id="614"/>
            <p14:sldId id="615"/>
            <p14:sldId id="617"/>
            <p14:sldId id="616"/>
            <p14:sldId id="618"/>
            <p14:sldId id="619"/>
            <p14:sldId id="521"/>
            <p14:sldId id="620"/>
            <p14:sldId id="437"/>
            <p14:sldId id="579"/>
            <p14:sldId id="578"/>
            <p14:sldId id="522"/>
          </p14:sldIdLst>
        </p14:section>
        <p14:section name="Simple Examples" id="{238FAC2F-C38A-424F-AB53-38C07581D182}">
          <p14:sldIdLst>
            <p14:sldId id="580"/>
            <p14:sldId id="621"/>
            <p14:sldId id="622"/>
            <p14:sldId id="634"/>
            <p14:sldId id="635"/>
          </p14:sldIdLst>
        </p14:section>
        <p14:section name="Anatomy of a Python Program" id="{DCAD4332-D044-4ACA-8DB7-F357B0C14357}">
          <p14:sldIdLst>
            <p14:sldId id="584"/>
            <p14:sldId id="527"/>
            <p14:sldId id="528"/>
            <p14:sldId id="624"/>
            <p14:sldId id="625"/>
            <p14:sldId id="529"/>
            <p14:sldId id="526"/>
            <p14:sldId id="623"/>
            <p14:sldId id="450"/>
          </p14:sldIdLst>
        </p14:section>
        <p14:section name="1.7. Programming Style and Documentation" id="{239D5A66-D8AF-4791-9240-4110B152082B}">
          <p14:sldIdLst>
            <p14:sldId id="585"/>
            <p14:sldId id="464"/>
            <p14:sldId id="627"/>
            <p14:sldId id="626"/>
            <p14:sldId id="467"/>
          </p14:sldIdLst>
        </p14:section>
        <p14:section name="1.8. Programming Errors" id="{3B67D21C-DA75-40E8-A935-56AF934D99F3}">
          <p14:sldIdLst>
            <p14:sldId id="586"/>
            <p14:sldId id="632"/>
            <p14:sldId id="530"/>
            <p14:sldId id="531"/>
            <p14:sldId id="587"/>
            <p14:sldId id="588"/>
            <p14:sldId id="628"/>
            <p14:sldId id="590"/>
            <p14:sldId id="633"/>
          </p14:sldIdLst>
        </p14:section>
        <p14:section name="End" id="{FA11F181-47A4-49E7-A2B5-01D006A3F58D}">
          <p14:sldIdLst>
            <p14:sldId id="591"/>
            <p14:sldId id="554"/>
            <p14:sldId id="5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864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B9F25"/>
    <a:srgbClr val="EBF6E6"/>
    <a:srgbClr val="FFC9C9"/>
    <a:srgbClr val="FF7C80"/>
    <a:srgbClr val="0066FF"/>
    <a:srgbClr val="CCFFFF"/>
    <a:srgbClr val="CC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3" autoAdjust="0"/>
    <p:restoredTop sz="96727" autoAdjust="0"/>
  </p:normalViewPr>
  <p:slideViewPr>
    <p:cSldViewPr>
      <p:cViewPr varScale="1">
        <p:scale>
          <a:sx n="96" d="100"/>
          <a:sy n="96" d="100"/>
        </p:scale>
        <p:origin x="1736" y="176"/>
      </p:cViewPr>
      <p:guideLst>
        <p:guide orient="horz" pos="864"/>
        <p:guide pos="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C9B6E0E-3217-4A19-A07B-3D01EE038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FDB8EE8-7C53-490C-9686-35338E0B09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dirty="0"/>
              <a:t>By: Ahmad Tayeb (@ahmad_tayeb)</a:t>
            </a:r>
          </a:p>
          <a:p>
            <a:r>
              <a:rPr lang="en-US" altLang="en-US" dirty="0"/>
              <a:t>https://ajtayeb.kau.edu.sa</a:t>
            </a:r>
          </a:p>
          <a:p>
            <a:endParaRPr lang="en-US" altLang="en-US" dirty="0"/>
          </a:p>
          <a:p>
            <a:r>
              <a:rPr lang="en-US" altLang="en-US" dirty="0"/>
              <a:t>Last Update: 28/8/2020</a:t>
            </a:r>
          </a:p>
          <a:p>
            <a:r>
              <a:rPr lang="en-US" altLang="en-US" dirty="0"/>
              <a:t>Version 2.0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  <a:endParaRPr lang="en-US" altLang="en-US" sz="1200" dirty="0">
              <a:solidFill>
                <a:srgbClr val="00008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74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  <a:endParaRPr lang="en-US" altLang="en-US" sz="1200" dirty="0">
              <a:solidFill>
                <a:srgbClr val="00008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506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  <a:endParaRPr lang="en-US" altLang="en-US" sz="1200" dirty="0">
              <a:solidFill>
                <a:srgbClr val="00008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).</a:t>
            </a:r>
            <a:endParaRPr lang="en-US" altLang="en-US" sz="12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372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  <a:endParaRPr lang="en-US" altLang="en-US" sz="1200" dirty="0">
              <a:solidFill>
                <a:srgbClr val="00008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400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  <a:endParaRPr lang="en-US" altLang="en-US" sz="1200" dirty="0">
              <a:solidFill>
                <a:srgbClr val="00008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fun“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466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This program displays Welcome to Python (a line comment)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''' This program displays Welcome to Python and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Python is fun (a paragraph comment)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'''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5573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643C31E4-2238-4984-960D-01451AE572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517A215F-14ED-4B78-8CDF-ADE5BE0047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# Not good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60*5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"A"</a:t>
            </a: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100" dirty="0">
              <a:latin typeface="Arial" panose="020B0604020202020204" pitchFamily="34" charset="0"/>
            </a:endParaRPr>
          </a:p>
          <a:p>
            <a:endParaRPr lang="en-US" dirty="0"/>
          </a:p>
          <a:p>
            <a:r>
              <a:rPr lang="en-US" dirty="0"/>
              <a:t># Good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60 </a:t>
            </a: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30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"A" </a:t>
            </a:r>
            <a:r>
              <a:rPr lang="en-US" alt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1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9978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print(“Hello)</a:t>
            </a:r>
          </a:p>
        </p:txBody>
      </p:sp>
    </p:spTree>
    <p:extLst>
      <p:ext uri="{BB962C8B-B14F-4D97-AF65-F5344CB8AC3E}">
        <p14:creationId xmlns:p14="http://schemas.microsoft.com/office/powerpoint/2010/main" val="37776885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print(1 / 0)</a:t>
            </a:r>
          </a:p>
        </p:txBody>
      </p:sp>
    </p:spTree>
    <p:extLst>
      <p:ext uri="{BB962C8B-B14F-4D97-AF65-F5344CB8AC3E}">
        <p14:creationId xmlns:p14="http://schemas.microsoft.com/office/powerpoint/2010/main" val="2243396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D42BD043-29C4-4B83-80F1-03CD4275F8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9C0D9E49-AD80-4057-955A-4A90635A5E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  <a:endParaRPr lang="en-US" altLang="en-US" sz="1200" dirty="0">
              <a:solidFill>
                <a:srgbClr val="00008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latin typeface="Arial" panose="020B0604020202020204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x = input("Enter the value of x:")</a:t>
            </a:r>
          </a:p>
          <a:p>
            <a:r>
              <a:rPr lang="en-US" dirty="0"/>
              <a:t>print(x + 1)</a:t>
            </a:r>
          </a:p>
        </p:txBody>
      </p:sp>
    </p:spTree>
    <p:extLst>
      <p:ext uri="{BB962C8B-B14F-4D97-AF65-F5344CB8AC3E}">
        <p14:creationId xmlns:p14="http://schemas.microsoft.com/office/powerpoint/2010/main" val="25291767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# ShowLogicErrors.py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Convert Fahrenheit to Celsius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"Fahrenheit 35 is Celsius degree 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32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2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Correct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Convert Fahrenheit to Celsius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"Fahrenheit 35 is Celsius degree 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 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–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32)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2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35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# Display two messages</a:t>
            </a:r>
          </a:p>
          <a:p>
            <a:r>
              <a:rPr lang="en-US" dirty="0"/>
              <a:t>print("Welcome to Python")</a:t>
            </a:r>
          </a:p>
          <a:p>
            <a:r>
              <a:rPr lang="en-US" dirty="0"/>
              <a:t>print("Python is fun")</a:t>
            </a:r>
          </a:p>
        </p:txBody>
      </p:sp>
    </p:spTree>
    <p:extLst>
      <p:ext uri="{BB962C8B-B14F-4D97-AF65-F5344CB8AC3E}">
        <p14:creationId xmlns:p14="http://schemas.microsoft.com/office/powerpoint/2010/main" val="2942900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# Display two messages</a:t>
            </a:r>
          </a:p>
          <a:p>
            <a:r>
              <a:rPr lang="en-US" dirty="0"/>
              <a:t>print("Welcome to Python")</a:t>
            </a:r>
          </a:p>
          <a:p>
            <a:r>
              <a:rPr lang="en-US" dirty="0"/>
              <a:t>print("Python is fun")</a:t>
            </a:r>
          </a:p>
        </p:txBody>
      </p:sp>
    </p:spTree>
    <p:extLst>
      <p:ext uri="{BB962C8B-B14F-4D97-AF65-F5344CB8AC3E}">
        <p14:creationId xmlns:p14="http://schemas.microsoft.com/office/powerpoint/2010/main" val="2336615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# Display two messages</a:t>
            </a:r>
          </a:p>
          <a:p>
            <a:r>
              <a:rPr lang="en-US" dirty="0"/>
              <a:t>print("Welcome to Python")</a:t>
            </a:r>
          </a:p>
          <a:p>
            <a:r>
              <a:rPr lang="en-US" dirty="0"/>
              <a:t>print("Python is fun")</a:t>
            </a:r>
          </a:p>
        </p:txBody>
      </p:sp>
    </p:spTree>
    <p:extLst>
      <p:ext uri="{BB962C8B-B14F-4D97-AF65-F5344CB8AC3E}">
        <p14:creationId xmlns:p14="http://schemas.microsoft.com/office/powerpoint/2010/main" val="1374529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D42BD043-29C4-4B83-80F1-03CD4275F8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9C0D9E49-AD80-4057-955A-4A90635A5E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three messages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"Problem Driven"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7939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D42BD043-29C4-4B83-80F1-03CD4275F8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9C0D9E49-AD80-4057-955A-4A90635A5E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Compute expression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10.5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/ (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45 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lang="en-US" altLang="en-US" sz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3.5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endParaRPr lang="en-US" altLang="en-US" sz="1100" dirty="0">
              <a:latin typeface="Arial" panose="020B0604020202020204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4253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# Question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highlight>
                  <a:srgbClr val="FFC9C9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altLang="en-US" sz="1200" dirty="0">
                <a:solidFill>
                  <a:srgbClr val="000000"/>
                </a:solidFill>
                <a:highlight>
                  <a:srgbClr val="FFC9C9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endParaRPr lang="en-US" dirty="0"/>
          </a:p>
          <a:p>
            <a:r>
              <a:rPr lang="en-US" dirty="0"/>
              <a:t># Answer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Display two messages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"Welcome to Python"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2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"Python is fun"</a:t>
            </a:r>
            <a:r>
              <a:rPr lang="en-US" altLang="en-US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393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print("3.5 * 4 / 2 - 2.5 is")</a:t>
            </a:r>
          </a:p>
          <a:p>
            <a:r>
              <a:rPr lang="en-US" dirty="0"/>
              <a:t>print(3.5 * 4 / 2 - 2.5)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979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346474-3DAD-418F-99CD-1D8A693FCBCF}"/>
              </a:ext>
            </a:extLst>
          </p:cNvPr>
          <p:cNvSpPr/>
          <p:nvPr/>
        </p:nvSpPr>
        <p:spPr>
          <a:xfrm>
            <a:off x="0" y="6646272"/>
            <a:ext cx="9144001" cy="2206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C8A424-8329-4235-B957-FAF1845AACE8}"/>
              </a:ext>
            </a:extLst>
          </p:cNvPr>
          <p:cNvSpPr/>
          <p:nvPr/>
        </p:nvSpPr>
        <p:spPr>
          <a:xfrm>
            <a:off x="0" y="6604458"/>
            <a:ext cx="914400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740" y="3183624"/>
            <a:ext cx="8380520" cy="1922733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8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740" y="5236867"/>
            <a:ext cx="838052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none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646272"/>
            <a:ext cx="1854203" cy="187517"/>
          </a:xfrm>
        </p:spPr>
        <p:txBody>
          <a:bodyPr/>
          <a:lstStyle/>
          <a:p>
            <a:pPr>
              <a:defRPr/>
            </a:pPr>
            <a:fld id="{9D16ED34-DDD5-426C-849C-5C80AAB45011}" type="datetime1">
              <a:rPr lang="en-US" altLang="en-US" smtClean="0"/>
              <a:t>8/24/22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64639" y="6646272"/>
            <a:ext cx="3617103" cy="187517"/>
          </a:xfrm>
        </p:spPr>
        <p:txBody>
          <a:bodyPr/>
          <a:lstStyle>
            <a:lvl1pPr>
              <a:defRPr cap="none"/>
            </a:lvl1pPr>
          </a:lstStyle>
          <a:p>
            <a:pPr>
              <a:defRPr/>
            </a:pPr>
            <a:r>
              <a:rPr lang="en-US" altLang="en-US"/>
              <a:t>© Copyright 2012 by Pearson Education, Inc. All Rights Reserved.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5344" y="6646272"/>
            <a:ext cx="984019" cy="187517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F742819-C886-4245-AD43-D1473F10754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 flipV="1">
            <a:off x="381740" y="5106357"/>
            <a:ext cx="8380520" cy="1828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042FE38F-A080-4F8C-A2EE-EF4B731E7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35" y="195071"/>
            <a:ext cx="8495930" cy="2113363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CDCBD9-F8BE-4F0E-9C52-E2B0F5FB019A}"/>
              </a:ext>
            </a:extLst>
          </p:cNvPr>
          <p:cNvCxnSpPr>
            <a:cxnSpLocks/>
          </p:cNvCxnSpPr>
          <p:nvPr/>
        </p:nvCxnSpPr>
        <p:spPr>
          <a:xfrm flipH="1" flipV="1">
            <a:off x="35512" y="2"/>
            <a:ext cx="3809" cy="6857997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1AE1EE2-4846-41F9-AC6B-D9834B0B3586}"/>
              </a:ext>
            </a:extLst>
          </p:cNvPr>
          <p:cNvCxnSpPr>
            <a:cxnSpLocks/>
          </p:cNvCxnSpPr>
          <p:nvPr/>
        </p:nvCxnSpPr>
        <p:spPr>
          <a:xfrm flipV="1">
            <a:off x="9104678" y="1"/>
            <a:ext cx="0" cy="6857999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F479CEC-A510-4FBA-B849-4EE03495CA48}"/>
              </a:ext>
            </a:extLst>
          </p:cNvPr>
          <p:cNvCxnSpPr>
            <a:cxnSpLocks/>
          </p:cNvCxnSpPr>
          <p:nvPr/>
        </p:nvCxnSpPr>
        <p:spPr>
          <a:xfrm>
            <a:off x="0" y="28438"/>
            <a:ext cx="9141790" cy="930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0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B341C8A-8434-45DF-A455-5707656AE189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9B973AE-E9CA-4658-A89B-2869EFA7096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749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100F6D-D5FA-43C7-BCDE-F66DE0F57E71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AF9D2-5202-410D-B428-0ABA2B18B5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575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7D8240-434C-42F7-BBB5-9432FEC1DB26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80A59-F27A-4E20-A3AF-B8893140F61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48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1F89AA-513C-4059-B671-A25E34577824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FCACE3-5A2F-49F4-A9E2-9BB5F054069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9534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EF7BA7-1A12-43A8-8EA9-1CCF1F67EFAA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7854B-FEC4-4BF8-A3DE-39B0F5014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3200">
                <a:solidFill>
                  <a:schemeClr val="tx2"/>
                </a:solidFill>
                <a:latin typeface="+mj-lt"/>
              </a:defRPr>
            </a:lvl1pPr>
            <a:lvl2pPr marL="54864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+mj-lt"/>
              </a:defRPr>
            </a:lvl2pPr>
            <a:lvl3pPr marL="73152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3pPr>
            <a:lvl4pPr marL="91440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4pPr>
            <a:lvl5pPr marL="109728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943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115826"/>
            <a:ext cx="8851392" cy="63826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C0DDE3-F5C9-4564-AFF5-106647D6D9DA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6714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FAEA03-495D-45ED-BFD0-5C68801C7A49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EDCBC7-11CC-42C8-9373-3147D84861D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47" y="-152400"/>
            <a:ext cx="1059353" cy="1059353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7854B-FEC4-4BF8-A3DE-39B0F5014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3200">
                <a:solidFill>
                  <a:schemeClr val="tx2"/>
                </a:solidFill>
                <a:latin typeface="+mj-lt"/>
              </a:defRPr>
            </a:lvl1pPr>
            <a:lvl2pPr marL="54864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+mj-lt"/>
              </a:defRPr>
            </a:lvl2pPr>
            <a:lvl3pPr marL="73152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3pPr>
            <a:lvl4pPr marL="91440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4pPr>
            <a:lvl5pPr marL="109728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36314E-6B1E-40AF-95BF-A1C5841771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47" y="-152400"/>
            <a:ext cx="1059353" cy="10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583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9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115826"/>
            <a:ext cx="8851392" cy="63826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DDA331-4057-4928-B779-4D50F271A7EA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3D2542-5A33-4E2C-863D-145C3564062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47" y="-152400"/>
            <a:ext cx="1059353" cy="10593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8B7989-AA68-4F95-9B32-DAC81298D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47" y="-152400"/>
            <a:ext cx="1059353" cy="10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11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6C4DB7-07C7-4353-8E79-A70BD77AE9B5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EDCBC7-11CC-42C8-9373-3147D84861D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9EAA3A6-8930-4E04-BD7A-70348C3D3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2pPr>
            <a:lvl3pPr marL="73152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3pPr>
            <a:lvl4pPr marL="91440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4pPr>
            <a:lvl5pPr marL="109728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E43F48-B146-40F9-AA21-2E585EAC5F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99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6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115826"/>
            <a:ext cx="8851392" cy="63826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AA7A3-62B0-4921-B62C-8AC822D30FCA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FE125C-DA19-42DA-8C07-FA8039F5119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850905-405B-451C-B323-38A04755EA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6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D6524B-1ABB-43FB-BC56-26793CED807B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Copyright 2012 by Pearson Education,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B906D8A-B7C9-46FF-BD54-732332428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1441107"/>
            <a:ext cx="8851392" cy="51302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>
              <a:defRPr sz="2600"/>
            </a:lvl1pPr>
            <a:lvl3pPr marL="731520" indent="-274320">
              <a:buFont typeface="Wingdings" panose="05000000000000000000" pitchFamily="2" charset="2"/>
              <a:buChar char="§"/>
              <a:defRPr sz="2000"/>
            </a:lvl3pPr>
            <a:lvl4pPr marL="914400" indent="-274320">
              <a:buFont typeface="Wingdings" panose="05000000000000000000" pitchFamily="2" charset="2"/>
              <a:buChar char="§"/>
              <a:defRPr sz="2000"/>
            </a:lvl4pPr>
            <a:lvl5pPr marL="1097280" indent="-27432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1554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B6B955-99DE-4D5A-ABBA-1FFBBC277E81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EDCBC7-11CC-42C8-9373-3147D84861D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8729288-CC54-4647-B966-CF553EF13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2pPr>
            <a:lvl3pPr marL="73152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3pPr>
            <a:lvl4pPr marL="91440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4pPr>
            <a:lvl5pPr marL="109728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4418EC-D9A1-4127-B46E-BD4B0E1234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68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7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115826"/>
            <a:ext cx="8851392" cy="63826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3E242C-1D7C-4068-AF85-98D0264CE30D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FF6332-602A-4C2A-BD1E-7565ECDF5B6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35DAC7-3BD7-47D2-B6B3-309075DE18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77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EF7BA7-1A12-43A8-8EA9-1CCF1F67EFAA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7854B-FEC4-4BF8-A3DE-39B0F5014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3200">
                <a:solidFill>
                  <a:schemeClr val="tx2"/>
                </a:solidFill>
                <a:latin typeface="+mj-lt"/>
              </a:defRPr>
            </a:lvl1pPr>
            <a:lvl2pPr marL="54864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+mj-lt"/>
              </a:defRPr>
            </a:lvl2pPr>
            <a:lvl3pPr marL="73152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3pPr>
            <a:lvl4pPr marL="91440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4pPr>
            <a:lvl5pPr marL="1097280" indent="-274320"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82088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FAEA03-495D-45ED-BFD0-5C68801C7A49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EDCBC7-11CC-42C8-9373-3147D84861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647" y="-152400"/>
            <a:ext cx="1059353" cy="1059353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7854B-FEC4-4BF8-A3DE-39B0F5014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3200">
                <a:solidFill>
                  <a:schemeClr val="tx2"/>
                </a:solidFill>
                <a:latin typeface="+mj-lt"/>
              </a:defRPr>
            </a:lvl1pPr>
            <a:lvl2pPr marL="54864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2"/>
                </a:solidFill>
                <a:latin typeface="+mj-lt"/>
              </a:defRPr>
            </a:lvl2pPr>
            <a:lvl3pPr marL="73152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3pPr>
            <a:lvl4pPr marL="91440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4pPr>
            <a:lvl5pPr marL="1097280" indent="-274320"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2826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6C4DB7-07C7-4353-8E79-A70BD77AE9B5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EDCBC7-11CC-42C8-9373-3147D84861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9EAA3A6-8930-4E04-BD7A-70348C3D3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2pPr>
            <a:lvl3pPr marL="73152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3pPr>
            <a:lvl4pPr marL="91440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4pPr>
            <a:lvl5pPr marL="109728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94688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685800"/>
            <a:ext cx="8851392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B6B955-99DE-4D5A-ABBA-1FFBBC277E81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EDCBC7-11CC-42C8-9373-3147D84861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030" y="0"/>
            <a:ext cx="1059353" cy="1059353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8729288-CC54-4647-B966-CF553EF13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2438400"/>
            <a:ext cx="8851392" cy="41329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2pPr>
            <a:lvl3pPr marL="73152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3pPr>
            <a:lvl4pPr marL="91440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4pPr>
            <a:lvl5pPr marL="1097280" indent="-274320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8166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DF011C-6966-487C-8595-941483AB0D05}" type="datetime1">
              <a:rPr lang="en-US" altLang="en-US" smtClean="0"/>
              <a:t>8/24/22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B906D8A-B7C9-46FF-BD54-732332428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1441107"/>
            <a:ext cx="8851392" cy="51302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>
              <a:defRPr sz="2600"/>
            </a:lvl1pPr>
            <a:lvl3pPr marL="731520" indent="-274320">
              <a:buFont typeface="Wingdings" panose="05000000000000000000" pitchFamily="2" charset="2"/>
              <a:buChar char="§"/>
              <a:defRPr sz="2000"/>
            </a:lvl3pPr>
            <a:lvl4pPr marL="914400" indent="-274320">
              <a:buFont typeface="Wingdings" panose="05000000000000000000" pitchFamily="2" charset="2"/>
              <a:buChar char="§"/>
              <a:defRPr sz="2000"/>
            </a:lvl4pPr>
            <a:lvl5pPr marL="1097280" indent="-27432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43188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B09F18-986E-4899-ABF5-934F2B42050E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D01184-9FFB-4376-B70C-0CC77DE8A81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87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5BCCFD-0399-4A2E-AA63-E0EE86C5229F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82FFE-FC1E-42B8-85AF-A467F987E62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4085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8F5C2C-F77C-4D28-8D9D-2DE37D00154F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21A5CB-096C-4775-AFA8-BF732C725D0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61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5181AB-159B-43A1-ACAC-1B66DCCF435B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BD0072-9715-4CD6-A431-AF7912ECB0C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9558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4" y="115826"/>
            <a:ext cx="8851392" cy="63826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A9892E-C17C-40C9-8195-1361C6875E11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357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572810-4B73-4127-BDE4-FC618DEA67E9}" type="datetime1">
              <a:rPr lang="en-US" altLang="en-US" smtClean="0"/>
              <a:t>8/24/22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© Copyright 2012 by Pearson Education, Inc.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5384EE-AF5E-41B6-98E2-AE52C72D800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9164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646272"/>
            <a:ext cx="9144001" cy="2206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604458"/>
            <a:ext cx="914400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304" y="115826"/>
            <a:ext cx="8851392" cy="129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5" y="1441107"/>
            <a:ext cx="8851392" cy="51302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646272"/>
            <a:ext cx="1854203" cy="187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FDF011C-6966-487C-8595-941483AB0D05}" type="datetime1">
              <a:rPr lang="en-US" altLang="en-US" smtClean="0"/>
              <a:t>8/24/22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646272"/>
            <a:ext cx="3617103" cy="187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cap="none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© Copyright 2012 by </a:t>
            </a:r>
            <a:r>
              <a:rPr lang="en-US" dirty="0" err="1"/>
              <a:t>pearson</a:t>
            </a:r>
            <a:r>
              <a:rPr lang="en-US" dirty="0"/>
              <a:t> education, </a:t>
            </a:r>
            <a:r>
              <a:rPr lang="en-US" dirty="0" err="1"/>
              <a:t>inc.</a:t>
            </a:r>
            <a:r>
              <a:rPr lang="en-US" dirty="0"/>
              <a:t>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646272"/>
            <a:ext cx="984019" cy="187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055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44" r:id="rId22"/>
    <p:sldLayoutId id="2147483749" r:id="rId23"/>
    <p:sldLayoutId id="2147483726" r:id="rId24"/>
    <p:sldLayoutId id="2147483727" r:id="rId25"/>
  </p:sldLayoutIdLst>
  <p:hf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400" b="0" kern="1200" spc="-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74320" algn="justLow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274320" algn="justLow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31520" indent="-274320" algn="justLow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7432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97280" indent="-27432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0.jpg"/><Relationship Id="rId7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10" Type="http://schemas.openxmlformats.org/officeDocument/2006/relationships/slide" Target="slide7.xml"/><Relationship Id="rId4" Type="http://schemas.openxmlformats.org/officeDocument/2006/relationships/image" Target="../media/image26.jp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2.jpg"/><Relationship Id="rId7" Type="http://schemas.openxmlformats.org/officeDocument/2006/relationships/slide" Target="slide2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Relationship Id="rId9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5MtOy9nQXJ4" TargetMode="External"/><Relationship Id="rId13" Type="http://schemas.openxmlformats.org/officeDocument/2006/relationships/slide" Target="slide7.xml"/><Relationship Id="rId18" Type="http://schemas.openxmlformats.org/officeDocument/2006/relationships/slide" Target="slide46.xml"/><Relationship Id="rId3" Type="http://schemas.openxmlformats.org/officeDocument/2006/relationships/image" Target="../media/image7.png"/><Relationship Id="rId21" Type="http://schemas.openxmlformats.org/officeDocument/2006/relationships/slide" Target="slide75.xml"/><Relationship Id="rId7" Type="http://schemas.openxmlformats.org/officeDocument/2006/relationships/hyperlink" Target="https://youtu.be/c4gWVkMQhzQ" TargetMode="External"/><Relationship Id="rId12" Type="http://schemas.openxmlformats.org/officeDocument/2006/relationships/hyperlink" Target="https://youtu.be/oJuV4S3U7j0" TargetMode="External"/><Relationship Id="rId17" Type="http://schemas.openxmlformats.org/officeDocument/2006/relationships/slide" Target="slide38.xml"/><Relationship Id="rId25" Type="http://schemas.openxmlformats.org/officeDocument/2006/relationships/slide" Target="slide91.xml"/><Relationship Id="rId2" Type="http://schemas.openxmlformats.org/officeDocument/2006/relationships/hyperlink" Target="https://youtu.be/WGhZL-3yriE" TargetMode="External"/><Relationship Id="rId16" Type="http://schemas.openxmlformats.org/officeDocument/2006/relationships/slide" Target="slide32.xml"/><Relationship Id="rId20" Type="http://schemas.openxmlformats.org/officeDocument/2006/relationships/slide" Target="slide6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youtu.be/2u9q-WTmLOo" TargetMode="External"/><Relationship Id="rId11" Type="http://schemas.openxmlformats.org/officeDocument/2006/relationships/hyperlink" Target="https://youtu.be/ZXe-VQujdG8" TargetMode="External"/><Relationship Id="rId24" Type="http://schemas.openxmlformats.org/officeDocument/2006/relationships/slide" Target="slide4.xml"/><Relationship Id="rId5" Type="http://schemas.openxmlformats.org/officeDocument/2006/relationships/hyperlink" Target="https://youtu.be/w3G-aw1-n-U" TargetMode="External"/><Relationship Id="rId15" Type="http://schemas.openxmlformats.org/officeDocument/2006/relationships/slide" Target="slide30.xml"/><Relationship Id="rId23" Type="http://schemas.openxmlformats.org/officeDocument/2006/relationships/slide" Target="slide3.xml"/><Relationship Id="rId10" Type="http://schemas.openxmlformats.org/officeDocument/2006/relationships/hyperlink" Target="https://youtu.be/tmItuK4X-00" TargetMode="External"/><Relationship Id="rId19" Type="http://schemas.openxmlformats.org/officeDocument/2006/relationships/slide" Target="slide61.xml"/><Relationship Id="rId4" Type="http://schemas.openxmlformats.org/officeDocument/2006/relationships/hyperlink" Target="https://youtu.be/WGhZL-3yriE?t=1203" TargetMode="External"/><Relationship Id="rId9" Type="http://schemas.openxmlformats.org/officeDocument/2006/relationships/hyperlink" Target="https://youtu.be/rzdwSDtbi5M" TargetMode="External"/><Relationship Id="rId14" Type="http://schemas.openxmlformats.org/officeDocument/2006/relationships/slide" Target="slide21.xml"/><Relationship Id="rId22" Type="http://schemas.openxmlformats.org/officeDocument/2006/relationships/slide" Target="slide8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10" Type="http://schemas.openxmlformats.org/officeDocument/2006/relationships/slide" Target="slide7.xml"/><Relationship Id="rId4" Type="http://schemas.openxmlformats.org/officeDocument/2006/relationships/image" Target="../media/image39.jpg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12.png"/><Relationship Id="rId3" Type="http://schemas.openxmlformats.org/officeDocument/2006/relationships/slide" Target="slide23.xml"/><Relationship Id="rId7" Type="http://schemas.openxmlformats.org/officeDocument/2006/relationships/slide" Target="slide27.xml"/><Relationship Id="rId12" Type="http://schemas.openxmlformats.org/officeDocument/2006/relationships/hyperlink" Target="https://youtu.be/WGhZL-3yriE" TargetMode="External"/><Relationship Id="rId2" Type="http://schemas.openxmlformats.org/officeDocument/2006/relationships/slide" Target="slide2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6.xml"/><Relationship Id="rId11" Type="http://schemas.openxmlformats.org/officeDocument/2006/relationships/image" Target="../media/image11.png"/><Relationship Id="rId5" Type="http://schemas.openxmlformats.org/officeDocument/2006/relationships/slide" Target="slide25.xml"/><Relationship Id="rId10" Type="http://schemas.openxmlformats.org/officeDocument/2006/relationships/slide" Target="slide2.xml"/><Relationship Id="rId4" Type="http://schemas.openxmlformats.org/officeDocument/2006/relationships/slide" Target="slide24.xml"/><Relationship Id="rId9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62.xml"/><Relationship Id="rId7" Type="http://schemas.openxmlformats.org/officeDocument/2006/relationships/hyperlink" Target="https://repl.it/languages/python3" TargetMode="External"/><Relationship Id="rId2" Type="http://schemas.openxmlformats.org/officeDocument/2006/relationships/slide" Target="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slide" Target="slide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hyperlink" Target="https://youtu.be/WGhZL-3yriE?t=1203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36.xml"/><Relationship Id="rId7" Type="http://schemas.openxmlformats.org/officeDocument/2006/relationships/hyperlink" Target="https://youtu.be/w3G-aw1-n-U" TargetMode="External"/><Relationship Id="rId2" Type="http://schemas.openxmlformats.org/officeDocument/2006/relationships/slide" Target="slide3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slide" Target="slide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slide" Target="slide40.xml"/><Relationship Id="rId12" Type="http://schemas.openxmlformats.org/officeDocument/2006/relationships/image" Target="../media/image11.png"/><Relationship Id="rId2" Type="http://schemas.openxmlformats.org/officeDocument/2006/relationships/hyperlink" Target="https://youtu.be/Gmb1lLmOJ8A" TargetMode="External"/><Relationship Id="rId1" Type="http://schemas.openxmlformats.org/officeDocument/2006/relationships/slideLayout" Target="../slideLayouts/slideLayout14.xml"/><Relationship Id="rId6" Type="http://schemas.openxmlformats.org/officeDocument/2006/relationships/slide" Target="slide39.xml"/><Relationship Id="rId11" Type="http://schemas.openxmlformats.org/officeDocument/2006/relationships/slide" Target="slide2.xml"/><Relationship Id="rId5" Type="http://schemas.openxmlformats.org/officeDocument/2006/relationships/hyperlink" Target="https://youtu.be/2u9q-WTmLOo" TargetMode="External"/><Relationship Id="rId10" Type="http://schemas.openxmlformats.org/officeDocument/2006/relationships/slide" Target="slide45.xml"/><Relationship Id="rId4" Type="http://schemas.openxmlformats.org/officeDocument/2006/relationships/hyperlink" Target="https://youtu.be/NEZp055c0ys" TargetMode="External"/><Relationship Id="rId9" Type="http://schemas.openxmlformats.org/officeDocument/2006/relationships/slide" Target="slide4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9.png"/><Relationship Id="rId2" Type="http://schemas.openxmlformats.org/officeDocument/2006/relationships/hyperlink" Target="http://www.python.org/download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slide" Target="slide3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64.xml"/><Relationship Id="rId7" Type="http://schemas.openxmlformats.org/officeDocument/2006/relationships/slide" Target="slide2.xml"/><Relationship Id="rId2" Type="http://schemas.openxmlformats.org/officeDocument/2006/relationships/slide" Target="slide6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88.xml"/><Relationship Id="rId5" Type="http://schemas.openxmlformats.org/officeDocument/2006/relationships/slide" Target="slide80.xml"/><Relationship Id="rId4" Type="http://schemas.openxmlformats.org/officeDocument/2006/relationships/slide" Target="slide6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slide" Target="slide38.xml"/><Relationship Id="rId2" Type="http://schemas.openxmlformats.org/officeDocument/2006/relationships/hyperlink" Target="https://www.jetbrains.com/pycharm/download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8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c4gWVkMQhzQ" TargetMode="External"/><Relationship Id="rId3" Type="http://schemas.openxmlformats.org/officeDocument/2006/relationships/slide" Target="slide48.xml"/><Relationship Id="rId7" Type="http://schemas.openxmlformats.org/officeDocument/2006/relationships/image" Target="../media/image11.png"/><Relationship Id="rId2" Type="http://schemas.openxmlformats.org/officeDocument/2006/relationships/slide" Target="slide4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.xml"/><Relationship Id="rId5" Type="http://schemas.openxmlformats.org/officeDocument/2006/relationships/slide" Target="slide60.xml"/><Relationship Id="rId4" Type="http://schemas.openxmlformats.org/officeDocument/2006/relationships/slide" Target="slide57.xml"/><Relationship Id="rId9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6.png"/><Relationship Id="rId7" Type="http://schemas.openxmlformats.org/officeDocument/2006/relationships/hyperlink" Target="https://repl.it/@AhmadTayebKAU/CPIT110Chapter1Welcome#main.p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6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6.xml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slide" Target="slide4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0.xml"/><Relationship Id="rId7" Type="http://schemas.openxmlformats.org/officeDocument/2006/relationships/slide" Target="slide8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slide" Target="slide38.xml"/><Relationship Id="rId4" Type="http://schemas.openxmlformats.org/officeDocument/2006/relationships/slide" Target="slide32.xml"/><Relationship Id="rId9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slide" Target="slide4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slide" Target="slide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slide" Target="slide4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slide" Target="slide4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6.xml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6.xml"/><Relationship Id="rId4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6.xml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image" Target="../media/image67.png"/><Relationship Id="rId7" Type="http://schemas.openxmlformats.org/officeDocument/2006/relationships/slide" Target="slide4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10" Type="http://schemas.openxmlformats.org/officeDocument/2006/relationships/slide" Target="slide60.xml"/><Relationship Id="rId4" Type="http://schemas.openxmlformats.org/officeDocument/2006/relationships/image" Target="../media/image56.png"/><Relationship Id="rId9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image" Target="../media/image56.png"/><Relationship Id="rId7" Type="http://schemas.openxmlformats.org/officeDocument/2006/relationships/slide" Target="slide4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10" Type="http://schemas.openxmlformats.org/officeDocument/2006/relationships/slide" Target="slide60.xml"/><Relationship Id="rId4" Type="http://schemas.openxmlformats.org/officeDocument/2006/relationships/image" Target="../media/image67.png"/><Relationship Id="rId9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image" Target="../media/image56.png"/><Relationship Id="rId7" Type="http://schemas.openxmlformats.org/officeDocument/2006/relationships/slide" Target="slide4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10" Type="http://schemas.openxmlformats.org/officeDocument/2006/relationships/slide" Target="slide60.xml"/><Relationship Id="rId4" Type="http://schemas.openxmlformats.org/officeDocument/2006/relationships/image" Target="../media/image67.png"/><Relationship Id="rId9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amazon.com/Introduction-Programming-Using-Python-Daniel/dp/013274718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6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63.xml"/><Relationship Id="rId7" Type="http://schemas.openxmlformats.org/officeDocument/2006/relationships/hyperlink" Target="https://youtu.be/5MtOy9nQXJ4" TargetMode="External"/><Relationship Id="rId2" Type="http://schemas.openxmlformats.org/officeDocument/2006/relationships/slide" Target="slide6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slide" Target="slide6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6.png"/><Relationship Id="rId7" Type="http://schemas.openxmlformats.org/officeDocument/2006/relationships/hyperlink" Target="https://repl.it/@AhmadTayebKAU/CPIT110Chapter1WelcomeWithThreeMessages#main.p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1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s://repl.it/@AhmadTayebKAU/CPIT110Chapter1ComputeExpression#main.py" TargetMode="External"/><Relationship Id="rId3" Type="http://schemas.openxmlformats.org/officeDocument/2006/relationships/image" Target="../media/image630.png"/><Relationship Id="rId7" Type="http://schemas.openxmlformats.org/officeDocument/2006/relationships/slide" Target="slide6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56.png"/><Relationship Id="rId9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1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slide" Target="slide6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rzdwSDtbi5M" TargetMode="External"/><Relationship Id="rId3" Type="http://schemas.openxmlformats.org/officeDocument/2006/relationships/slide" Target="slide68.xml"/><Relationship Id="rId7" Type="http://schemas.openxmlformats.org/officeDocument/2006/relationships/image" Target="../media/image11.png"/><Relationship Id="rId2" Type="http://schemas.openxmlformats.org/officeDocument/2006/relationships/slide" Target="slide6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.xml"/><Relationship Id="rId5" Type="http://schemas.openxmlformats.org/officeDocument/2006/relationships/slide" Target="slide74.xml"/><Relationship Id="rId4" Type="http://schemas.openxmlformats.org/officeDocument/2006/relationships/slide" Target="slide71.xml"/><Relationship Id="rId9" Type="http://schemas.openxmlformats.org/officeDocument/2006/relationships/image" Target="../media/image1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6.xml"/><Relationship Id="rId4" Type="http://schemas.openxmlformats.org/officeDocument/2006/relationships/image" Target="../media/image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slide" Target="slide66.xml"/><Relationship Id="rId4" Type="http://schemas.openxmlformats.org/officeDocument/2006/relationships/image" Target="../media/image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13.xml"/><Relationship Id="rId7" Type="http://schemas.openxmlformats.org/officeDocument/2006/relationships/slide" Target="slide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10" Type="http://schemas.openxmlformats.org/officeDocument/2006/relationships/image" Target="../media/image12.png"/><Relationship Id="rId4" Type="http://schemas.openxmlformats.org/officeDocument/2006/relationships/slide" Target="slide15.xml"/><Relationship Id="rId9" Type="http://schemas.openxmlformats.org/officeDocument/2006/relationships/hyperlink" Target="https://youtu.be/oJuV4S3U7j0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6.xml"/><Relationship Id="rId4" Type="http://schemas.openxmlformats.org/officeDocument/2006/relationships/image" Target="../media/image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6.xml"/><Relationship Id="rId4" Type="http://schemas.openxmlformats.org/officeDocument/2006/relationships/image" Target="../media/image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tmItuK4X-00" TargetMode="External"/><Relationship Id="rId3" Type="http://schemas.openxmlformats.org/officeDocument/2006/relationships/slide" Target="slide77.xml"/><Relationship Id="rId7" Type="http://schemas.openxmlformats.org/officeDocument/2006/relationships/image" Target="../media/image11.png"/><Relationship Id="rId2" Type="http://schemas.openxmlformats.org/officeDocument/2006/relationships/slide" Target="slide76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.xml"/><Relationship Id="rId5" Type="http://schemas.openxmlformats.org/officeDocument/2006/relationships/slide" Target="slide79.xml"/><Relationship Id="rId4" Type="http://schemas.openxmlformats.org/officeDocument/2006/relationships/slide" Target="slide78.xml"/><Relationship Id="rId9" Type="http://schemas.openxmlformats.org/officeDocument/2006/relationships/image" Target="../media/image1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slide" Target="slide7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2.xml"/><Relationship Id="rId7" Type="http://schemas.openxmlformats.org/officeDocument/2006/relationships/slide" Target="slide88.xml"/><Relationship Id="rId2" Type="http://schemas.openxmlformats.org/officeDocument/2006/relationships/slide" Target="slide8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87.xml"/><Relationship Id="rId11" Type="http://schemas.openxmlformats.org/officeDocument/2006/relationships/image" Target="../media/image12.png"/><Relationship Id="rId5" Type="http://schemas.openxmlformats.org/officeDocument/2006/relationships/slide" Target="slide85.xml"/><Relationship Id="rId10" Type="http://schemas.openxmlformats.org/officeDocument/2006/relationships/hyperlink" Target="https://youtu.be/ZXe-VQujdG8" TargetMode="External"/><Relationship Id="rId4" Type="http://schemas.openxmlformats.org/officeDocument/2006/relationships/slide" Target="slide83.xml"/><Relationship Id="rId9" Type="http://schemas.openxmlformats.org/officeDocument/2006/relationships/image" Target="../media/image1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0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0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0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0.xml"/><Relationship Id="rId4" Type="http://schemas.openxmlformats.org/officeDocument/2006/relationships/image" Target="../media/image8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hyperlink" Target="https://repl.it/@AhmadTayebKAU/CPIT110Chapter1ShowLogicErrors#main.py" TargetMode="External"/><Relationship Id="rId3" Type="http://schemas.openxmlformats.org/officeDocument/2006/relationships/image" Target="../media/image750.png"/><Relationship Id="rId7" Type="http://schemas.openxmlformats.org/officeDocument/2006/relationships/slide" Target="slide8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81.png"/><Relationship Id="rId9" Type="http://schemas.openxmlformats.org/officeDocument/2006/relationships/image" Target="../media/image5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0.xml"/><Relationship Id="rId4" Type="http://schemas.openxmlformats.org/officeDocument/2006/relationships/image" Target="../media/image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0.xml"/><Relationship Id="rId4" Type="http://schemas.openxmlformats.org/officeDocument/2006/relationships/image" Target="../media/image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2" Type="http://schemas.openxmlformats.org/officeDocument/2006/relationships/slide" Target="slide9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hyperlink" Target="https://liveexample-ppe.pearsoncmg.com/selftest/selftestpy?chapter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s://csu.kau.edu.sa/pages-cpit-110labsar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F092033-53A0-4557-BC8C-EDF7C4004F5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en-US" b="1" dirty="0">
                <a:solidFill>
                  <a:schemeClr val="accent2">
                    <a:lumMod val="75000"/>
                  </a:schemeClr>
                </a:solidFill>
              </a:rPr>
              <a:t>Chapter 1</a:t>
            </a:r>
            <a:r>
              <a:rPr lang="en-US" altLang="en-US" b="1" dirty="0">
                <a:solidFill>
                  <a:schemeClr val="tx2"/>
                </a:solidFill>
              </a:rPr>
              <a:t> </a:t>
            </a:r>
            <a:r>
              <a:rPr lang="en-US" alt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br>
              <a:rPr lang="en-US" altLang="en-US" dirty="0"/>
            </a:br>
            <a:r>
              <a:rPr lang="en-US" altLang="en-US" dirty="0"/>
              <a:t>Introduction to Computers, Programs, and Python</a:t>
            </a:r>
          </a:p>
        </p:txBody>
      </p:sp>
      <p:sp>
        <p:nvSpPr>
          <p:cNvPr id="4099" name="Subtitle 3">
            <a:extLst>
              <a:ext uri="{FF2B5EF4-FFF2-40B4-BE49-F238E27FC236}">
                <a16:creationId xmlns:a16="http://schemas.microsoft.com/office/drawing/2014/main" id="{B6B8808F-B611-4A7E-94DA-CDF020C779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CPIT 110 (Problem-Solving and Programming)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E2A26A-D0AC-428E-8F10-F1DD1FB96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b="1" dirty="0"/>
              <a:t>Version 2.0</a:t>
            </a:r>
          </a:p>
        </p:txBody>
      </p:sp>
      <p:sp>
        <p:nvSpPr>
          <p:cNvPr id="4101" name="Rectangle 6">
            <a:extLst>
              <a:ext uri="{FF2B5EF4-FFF2-40B4-BE49-F238E27FC236}">
                <a16:creationId xmlns:a16="http://schemas.microsoft.com/office/drawing/2014/main" id="{AEE57C53-6C77-4FD6-9666-64A46DD29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763" y="2057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4102" name="Rectangle 1029">
            <a:extLst>
              <a:ext uri="{FF2B5EF4-FFF2-40B4-BE49-F238E27FC236}">
                <a16:creationId xmlns:a16="http://schemas.microsoft.com/office/drawing/2014/main" id="{94F01EDA-3993-4F5B-8338-A155D7163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05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4103" name="Rectangle 1031">
            <a:extLst>
              <a:ext uri="{FF2B5EF4-FFF2-40B4-BE49-F238E27FC236}">
                <a16:creationId xmlns:a16="http://schemas.microsoft.com/office/drawing/2014/main" id="{D4B57B18-3F97-4D1E-AA13-041A7DDAE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63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50DC86-94B7-4D41-92DB-7F8DBA606E21}"/>
              </a:ext>
            </a:extLst>
          </p:cNvPr>
          <p:cNvSpPr/>
          <p:nvPr/>
        </p:nvSpPr>
        <p:spPr>
          <a:xfrm>
            <a:off x="381740" y="6223322"/>
            <a:ext cx="8380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to Programming Using Python, By: Y. Daniel Liang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294AC4A-76FE-4873-91D9-581FFC792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computer consists of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0D3BFD-1C18-4FD7-8B2A-1A274A472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A9516A-02DF-4D0C-B488-8FA67018F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682" y="1219200"/>
            <a:ext cx="5018636" cy="5188134"/>
          </a:xfrm>
          <a:prstGeom prst="rect">
            <a:avLst/>
          </a:prstGeom>
        </p:spPr>
      </p:pic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29FB6F38-F303-46DA-80F4-16BA85F39E6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2221C6B0-C3C8-4438-A8CC-AC20596E41B6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2414960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A698-ECC2-4A68-B467-F928D3A2F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6E0661-69BB-43A3-9937-5D7F50DE4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17ED64-647E-4718-9C86-1280D3496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central processing unit (CPU) is </a:t>
            </a:r>
            <a:r>
              <a:rPr lang="en-US" sz="2400" dirty="0">
                <a:solidFill>
                  <a:schemeClr val="accent2"/>
                </a:solidFill>
              </a:rPr>
              <a:t>the brain of a computer</a:t>
            </a:r>
            <a:r>
              <a:rPr lang="en-US" sz="2400" dirty="0"/>
              <a:t>. </a:t>
            </a:r>
          </a:p>
          <a:p>
            <a:r>
              <a:rPr lang="en-US" sz="2400" dirty="0"/>
              <a:t>It retrieves instructions from </a:t>
            </a:r>
            <a:r>
              <a:rPr lang="en-US" sz="2400" dirty="0">
                <a:solidFill>
                  <a:schemeClr val="accent2"/>
                </a:solidFill>
              </a:rPr>
              <a:t>memory</a:t>
            </a:r>
            <a:r>
              <a:rPr lang="en-US" sz="2400" dirty="0"/>
              <a:t> and executes them. </a:t>
            </a:r>
          </a:p>
          <a:p>
            <a:r>
              <a:rPr lang="en-US" sz="2400" dirty="0"/>
              <a:t>The CPU speed is measured in </a:t>
            </a:r>
            <a:r>
              <a:rPr lang="en-US" sz="2400" dirty="0">
                <a:solidFill>
                  <a:schemeClr val="accent2"/>
                </a:solidFill>
              </a:rPr>
              <a:t>megahertz</a:t>
            </a:r>
            <a:r>
              <a:rPr lang="en-US" sz="2400" dirty="0"/>
              <a:t> (</a:t>
            </a:r>
            <a:r>
              <a:rPr lang="en-US" sz="2400" dirty="0">
                <a:solidFill>
                  <a:schemeClr val="accent2"/>
                </a:solidFill>
              </a:rPr>
              <a:t>MHz</a:t>
            </a:r>
            <a:r>
              <a:rPr lang="en-US" sz="2400" dirty="0"/>
              <a:t>).</a:t>
            </a:r>
          </a:p>
          <a:p>
            <a:r>
              <a:rPr lang="en-US" sz="2400" dirty="0">
                <a:solidFill>
                  <a:schemeClr val="accent2"/>
                </a:solidFill>
              </a:rPr>
              <a:t>1 megahertz</a:t>
            </a:r>
            <a:r>
              <a:rPr lang="en-US" sz="2400" dirty="0"/>
              <a:t> equaling </a:t>
            </a:r>
            <a:r>
              <a:rPr lang="en-US" sz="2400" dirty="0">
                <a:solidFill>
                  <a:schemeClr val="accent2"/>
                </a:solidFill>
              </a:rPr>
              <a:t>1 million pulses per second</a:t>
            </a:r>
            <a:r>
              <a:rPr lang="en-US" sz="2400" dirty="0"/>
              <a:t>. </a:t>
            </a:r>
          </a:p>
        </p:txBody>
      </p:sp>
      <p:graphicFrame>
        <p:nvGraphicFramePr>
          <p:cNvPr id="5" name="Object 1032">
            <a:extLst>
              <a:ext uri="{FF2B5EF4-FFF2-40B4-BE49-F238E27FC236}">
                <a16:creationId xmlns:a16="http://schemas.microsoft.com/office/drawing/2014/main" id="{0FE5C331-AE99-4FD6-A520-1B4405D9A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032974"/>
              </p:ext>
            </p:extLst>
          </p:nvPr>
        </p:nvGraphicFramePr>
        <p:xfrm>
          <a:off x="309563" y="3657600"/>
          <a:ext cx="8447087" cy="209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078880" imgH="1261080" progId="Word.Picture.8">
                  <p:embed/>
                </p:oleObj>
              </mc:Choice>
              <mc:Fallback>
                <p:oleObj name="Picture" r:id="rId2" imgW="5078880" imgH="1261080" progId="Word.Picture.8">
                  <p:embed/>
                  <p:pic>
                    <p:nvPicPr>
                      <p:cNvPr id="11272" name="Object 1032">
                        <a:extLst>
                          <a:ext uri="{FF2B5EF4-FFF2-40B4-BE49-F238E27FC236}">
                            <a16:creationId xmlns:a16="http://schemas.microsoft.com/office/drawing/2014/main" id="{FF880DC8-A22D-4334-AD4D-F5790EEFA0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3" y="3657600"/>
                        <a:ext cx="8447087" cy="20970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39C31A2F-5A5E-4EB7-90ED-41A00319CA8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DF06C630-5979-4A54-B3C2-D2E09F52CB5E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2012915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A698-ECC2-4A68-B467-F928D3A2F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6E0661-69BB-43A3-9937-5D7F50DE4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9" name="Picture 8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627F4B46-878A-49A4-B88F-8091D16C2F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1" r="13914"/>
          <a:stretch/>
        </p:blipFill>
        <p:spPr>
          <a:xfrm>
            <a:off x="271509" y="2230953"/>
            <a:ext cx="3233692" cy="2394554"/>
          </a:xfrm>
          <a:prstGeom prst="rect">
            <a:avLst/>
          </a:prstGeom>
        </p:spPr>
      </p:pic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727CBD84-17DC-4477-ABEF-75FFD6268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80" y="1801001"/>
            <a:ext cx="4903611" cy="3255998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D01CEDE4-CDF4-46E6-8EBC-6E1D7C57EC7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74AEA1D9-2DDB-44FB-B487-02ED8A1DB3FB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1894995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44852-8FF8-49C9-8C89-246504DB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9CEC9A-694C-4B25-86E0-DAFADF2F9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F254A5-2A1F-4A85-B9B0-5BF46D6C5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Memory is to </a:t>
            </a:r>
            <a:r>
              <a:rPr lang="en-US" sz="2400" dirty="0">
                <a:solidFill>
                  <a:schemeClr val="accent2"/>
                </a:solidFill>
              </a:rPr>
              <a:t>store data and program instructions </a:t>
            </a:r>
            <a:r>
              <a:rPr lang="en-US" sz="2400" dirty="0"/>
              <a:t>for CPU to execute. </a:t>
            </a:r>
          </a:p>
          <a:p>
            <a:pPr algn="just"/>
            <a:r>
              <a:rPr lang="en-US" sz="2400" dirty="0"/>
              <a:t>A memory unit is an </a:t>
            </a:r>
            <a:r>
              <a:rPr lang="en-US" sz="2400" dirty="0">
                <a:solidFill>
                  <a:schemeClr val="accent2"/>
                </a:solidFill>
              </a:rPr>
              <a:t>ordered sequence of bytes</a:t>
            </a:r>
            <a:r>
              <a:rPr lang="en-US" sz="2400" dirty="0"/>
              <a:t>, each holds </a:t>
            </a:r>
            <a:r>
              <a:rPr lang="en-US" sz="2400" dirty="0">
                <a:solidFill>
                  <a:schemeClr val="accent2"/>
                </a:solidFill>
              </a:rPr>
              <a:t>eight bits</a:t>
            </a:r>
            <a:r>
              <a:rPr lang="en-US" sz="2400" dirty="0"/>
              <a:t>. (a bit = </a:t>
            </a:r>
            <a:r>
              <a:rPr lang="en-US" sz="2400" dirty="0">
                <a:solidFill>
                  <a:srgbClr val="0070C0"/>
                </a:solidFill>
              </a:rPr>
              <a:t>0</a:t>
            </a:r>
            <a:r>
              <a:rPr lang="en-US" sz="2400" dirty="0"/>
              <a:t> or </a:t>
            </a:r>
            <a:r>
              <a:rPr lang="en-US" sz="2400" dirty="0">
                <a:solidFill>
                  <a:srgbClr val="0070C0"/>
                </a:solidFill>
              </a:rPr>
              <a:t>1</a:t>
            </a:r>
            <a:r>
              <a:rPr lang="en-US" sz="2400" dirty="0"/>
              <a:t>)</a:t>
            </a:r>
          </a:p>
          <a:p>
            <a:pPr algn="just"/>
            <a:r>
              <a:rPr lang="en-US" sz="2400" dirty="0"/>
              <a:t>A program and its data </a:t>
            </a:r>
            <a:r>
              <a:rPr lang="en-US" sz="2400" dirty="0">
                <a:solidFill>
                  <a:schemeClr val="accent2"/>
                </a:solidFill>
              </a:rPr>
              <a:t>must be brought to memory </a:t>
            </a:r>
            <a:r>
              <a:rPr lang="en-US" sz="2400" dirty="0"/>
              <a:t>before they can be executed. </a:t>
            </a:r>
          </a:p>
          <a:p>
            <a:pPr algn="just"/>
            <a:r>
              <a:rPr lang="en-US" sz="2400" dirty="0"/>
              <a:t>The current content of a memory byte is </a:t>
            </a:r>
            <a:r>
              <a:rPr lang="en-US" sz="2400" dirty="0">
                <a:solidFill>
                  <a:schemeClr val="accent2"/>
                </a:solidFill>
              </a:rPr>
              <a:t>lost</a:t>
            </a:r>
            <a:r>
              <a:rPr lang="en-US" sz="2400" dirty="0"/>
              <a:t> whenever new information is placed in it.</a:t>
            </a:r>
          </a:p>
        </p:txBody>
      </p:sp>
      <p:graphicFrame>
        <p:nvGraphicFramePr>
          <p:cNvPr id="5" name="Object 1032">
            <a:extLst>
              <a:ext uri="{FF2B5EF4-FFF2-40B4-BE49-F238E27FC236}">
                <a16:creationId xmlns:a16="http://schemas.microsoft.com/office/drawing/2014/main" id="{D6EB239B-8B2E-4BA0-8405-37A4E1C05E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859957"/>
              </p:ext>
            </p:extLst>
          </p:nvPr>
        </p:nvGraphicFramePr>
        <p:xfrm>
          <a:off x="1166813" y="4875213"/>
          <a:ext cx="6810375" cy="169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078880" imgH="1261080" progId="Word.Picture.8">
                  <p:embed/>
                </p:oleObj>
              </mc:Choice>
              <mc:Fallback>
                <p:oleObj name="Picture" r:id="rId2" imgW="5078880" imgH="1261080" progId="Word.Picture.8">
                  <p:embed/>
                  <p:pic>
                    <p:nvPicPr>
                      <p:cNvPr id="13320" name="Object 1032">
                        <a:extLst>
                          <a:ext uri="{FF2B5EF4-FFF2-40B4-BE49-F238E27FC236}">
                            <a16:creationId xmlns:a16="http://schemas.microsoft.com/office/drawing/2014/main" id="{6D1F6518-2593-48F2-9D8B-FCC7E384D9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6813" y="4875213"/>
                        <a:ext cx="6810375" cy="16906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9C1DE861-515C-4321-89DE-F5CACFCD3BD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179818A6-1D68-455D-AC0A-999891D8A0BD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255202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44852-8FF8-49C9-8C89-246504DB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9CEC9A-694C-4B25-86E0-DAFADF2F9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9" name="Picture 8" descr="A circuit board&#10;&#10;Description automatically generated">
            <a:extLst>
              <a:ext uri="{FF2B5EF4-FFF2-40B4-BE49-F238E27FC236}">
                <a16:creationId xmlns:a16="http://schemas.microsoft.com/office/drawing/2014/main" id="{28A15035-6684-4FC5-94E1-6742BC779B7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413" y="1632902"/>
            <a:ext cx="3733800" cy="2800350"/>
          </a:xfrm>
          <a:prstGeom prst="rect">
            <a:avLst/>
          </a:prstGeom>
        </p:spPr>
      </p:pic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4FA69FE0-4629-48BC-A3FE-AB4F6E9D8D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01" y="1600200"/>
            <a:ext cx="4267200" cy="2224723"/>
          </a:xfrm>
          <a:prstGeom prst="rect">
            <a:avLst/>
          </a:prstGeom>
        </p:spPr>
      </p:pic>
      <p:pic>
        <p:nvPicPr>
          <p:cNvPr id="15" name="Picture 14" descr="A circuit board&#10;&#10;Description automatically generated">
            <a:extLst>
              <a:ext uri="{FF2B5EF4-FFF2-40B4-BE49-F238E27FC236}">
                <a16:creationId xmlns:a16="http://schemas.microsoft.com/office/drawing/2014/main" id="{55C9209C-3935-4BB3-B94B-B0E7905B4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1" y="4016952"/>
            <a:ext cx="3971925" cy="2224278"/>
          </a:xfrm>
          <a:prstGeom prst="rect">
            <a:avLst/>
          </a:prstGeom>
        </p:spPr>
      </p:pic>
      <p:pic>
        <p:nvPicPr>
          <p:cNvPr id="17" name="Picture 16" descr="A circuit board&#10;&#10;Description automatically generated">
            <a:extLst>
              <a:ext uri="{FF2B5EF4-FFF2-40B4-BE49-F238E27FC236}">
                <a16:creationId xmlns:a16="http://schemas.microsoft.com/office/drawing/2014/main" id="{951EA20E-3D51-46C2-B5C0-410D9D99A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657983"/>
            <a:ext cx="2981326" cy="1676996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72733F65-D9B1-49A7-A78C-7CF8ED3F2DC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0" name="Slide Number Placeholder 2">
            <a:hlinkClick r:id="rId8" action="ppaction://hlinksldjump"/>
            <a:extLst>
              <a:ext uri="{FF2B5EF4-FFF2-40B4-BE49-F238E27FC236}">
                <a16:creationId xmlns:a16="http://schemas.microsoft.com/office/drawing/2014/main" id="{F39EAEAB-79E3-48B5-B4A4-5E5BB13887AD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3004312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47169-9BB2-4927-A422-FAE20652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61C41B-51DD-4B58-BD22-937237E8A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D4591F-D707-4605-80F2-C2F826DAD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1441107"/>
            <a:ext cx="8851392" cy="297849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Memory is </a:t>
            </a:r>
            <a:r>
              <a:rPr lang="en-US" sz="2400" dirty="0">
                <a:solidFill>
                  <a:schemeClr val="accent2"/>
                </a:solidFill>
              </a:rPr>
              <a:t>volatile</a:t>
            </a:r>
            <a:r>
              <a:rPr lang="en-US" sz="2400" dirty="0"/>
              <a:t>, because </a:t>
            </a:r>
            <a:r>
              <a:rPr lang="en-US" sz="2400" dirty="0">
                <a:solidFill>
                  <a:schemeClr val="accent2"/>
                </a:solidFill>
              </a:rPr>
              <a:t>information is lost when the power is off</a:t>
            </a:r>
            <a:r>
              <a:rPr lang="en-US" sz="2400" dirty="0"/>
              <a:t>. </a:t>
            </a:r>
          </a:p>
          <a:p>
            <a:pPr algn="just"/>
            <a:r>
              <a:rPr lang="en-US" sz="2400" dirty="0"/>
              <a:t>Programs and data are </a:t>
            </a:r>
            <a:r>
              <a:rPr lang="en-US" sz="2400" dirty="0">
                <a:solidFill>
                  <a:schemeClr val="accent2"/>
                </a:solidFill>
              </a:rPr>
              <a:t>permanently stored </a:t>
            </a:r>
            <a:r>
              <a:rPr lang="en-US" sz="2400" dirty="0"/>
              <a:t>on storage devices and are moved to memory when the computer actually uses them. </a:t>
            </a:r>
          </a:p>
          <a:p>
            <a:pPr algn="just"/>
            <a:r>
              <a:rPr lang="en-US" sz="2400" dirty="0"/>
              <a:t>There are three main types of storage devices: Disk drives (hard disks and floppy disks), CD drives (CD-R and CD-RW), and Tape drives (magnetic tape).</a:t>
            </a:r>
          </a:p>
          <a:p>
            <a:pPr algn="just"/>
            <a:endParaRPr lang="en-US" sz="2400" dirty="0"/>
          </a:p>
        </p:txBody>
      </p:sp>
      <p:graphicFrame>
        <p:nvGraphicFramePr>
          <p:cNvPr id="5" name="Object 8">
            <a:extLst>
              <a:ext uri="{FF2B5EF4-FFF2-40B4-BE49-F238E27FC236}">
                <a16:creationId xmlns:a16="http://schemas.microsoft.com/office/drawing/2014/main" id="{5E4D9AFB-A86C-404F-8BB7-F6229A662C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79352"/>
              </p:ext>
            </p:extLst>
          </p:nvPr>
        </p:nvGraphicFramePr>
        <p:xfrm>
          <a:off x="812800" y="4611688"/>
          <a:ext cx="7516813" cy="186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078880" imgH="1261080" progId="Word.Picture.8">
                  <p:embed/>
                </p:oleObj>
              </mc:Choice>
              <mc:Fallback>
                <p:oleObj name="Picture" r:id="rId2" imgW="5078880" imgH="1261080" progId="Word.Picture.8">
                  <p:embed/>
                  <p:pic>
                    <p:nvPicPr>
                      <p:cNvPr id="16392" name="Object 8">
                        <a:extLst>
                          <a:ext uri="{FF2B5EF4-FFF2-40B4-BE49-F238E27FC236}">
                            <a16:creationId xmlns:a16="http://schemas.microsoft.com/office/drawing/2014/main" id="{59154E5C-AB8B-46CE-A648-4ECA590A68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4611688"/>
                        <a:ext cx="7516813" cy="18653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D5D075A9-EF3F-4E72-8FD3-E8C8762C8B3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DD070372-A423-43D7-9A55-2C2363A22786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3110988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47169-9BB2-4927-A422-FAE20652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61C41B-51DD-4B58-BD22-937237E8A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pic>
        <p:nvPicPr>
          <p:cNvPr id="9" name="Picture 8" descr="A close up of electronics&#10;&#10;Description automatically generated">
            <a:extLst>
              <a:ext uri="{FF2B5EF4-FFF2-40B4-BE49-F238E27FC236}">
                <a16:creationId xmlns:a16="http://schemas.microsoft.com/office/drawing/2014/main" id="{39A09219-AAB5-49B1-8C66-98D10610B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107" y="3276600"/>
            <a:ext cx="3151886" cy="3128963"/>
          </a:xfrm>
          <a:prstGeom prst="rect">
            <a:avLst/>
          </a:prstGeom>
        </p:spPr>
      </p:pic>
      <p:pic>
        <p:nvPicPr>
          <p:cNvPr id="11" name="Picture 10" descr="A close up of electronics&#10;&#10;Description automatically generated">
            <a:extLst>
              <a:ext uri="{FF2B5EF4-FFF2-40B4-BE49-F238E27FC236}">
                <a16:creationId xmlns:a16="http://schemas.microsoft.com/office/drawing/2014/main" id="{E2CBB6C2-DD04-49C7-9423-A7D1BE74F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59" y="1408171"/>
            <a:ext cx="3509962" cy="2382714"/>
          </a:xfrm>
          <a:prstGeom prst="rect">
            <a:avLst/>
          </a:prstGeom>
        </p:spPr>
      </p:pic>
      <p:pic>
        <p:nvPicPr>
          <p:cNvPr id="13" name="Picture 12" descr="A circuit board&#10;&#10;Description automatically generated">
            <a:extLst>
              <a:ext uri="{FF2B5EF4-FFF2-40B4-BE49-F238E27FC236}">
                <a16:creationId xmlns:a16="http://schemas.microsoft.com/office/drawing/2014/main" id="{605EC1FA-0AB8-445F-82B7-07C8DB3133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795" y="3352800"/>
            <a:ext cx="2290762" cy="1405140"/>
          </a:xfrm>
          <a:prstGeom prst="rect">
            <a:avLst/>
          </a:prstGeom>
        </p:spPr>
      </p:pic>
      <p:pic>
        <p:nvPicPr>
          <p:cNvPr id="15" name="Picture 14" descr="A picture containing compact disk&#10;&#10;Description automatically generated">
            <a:extLst>
              <a:ext uri="{FF2B5EF4-FFF2-40B4-BE49-F238E27FC236}">
                <a16:creationId xmlns:a16="http://schemas.microsoft.com/office/drawing/2014/main" id="{310226A2-F809-494C-8C1C-6A822F3190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378527"/>
            <a:ext cx="3219758" cy="214260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14B968-9C74-4ADA-A8A3-B1FA4DC386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557" y="1540783"/>
            <a:ext cx="2602435" cy="1511891"/>
          </a:xfrm>
          <a:prstGeom prst="rect">
            <a:avLst/>
          </a:prstGeom>
        </p:spPr>
      </p:pic>
      <p:pic>
        <p:nvPicPr>
          <p:cNvPr id="69634" name="Picture 2" descr="Sandisk 4GB MicroSDHC Memory Card with SD Adapter">
            <a:extLst>
              <a:ext uri="{FF2B5EF4-FFF2-40B4-BE49-F238E27FC236}">
                <a16:creationId xmlns:a16="http://schemas.microsoft.com/office/drawing/2014/main" id="{685AB126-1503-41A1-891E-AC0594D49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73" y="4990269"/>
            <a:ext cx="1583574" cy="129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:a16="http://schemas.microsoft.com/office/drawing/2014/main" id="{DB4DD08C-23BE-4413-89E7-A7F305A22E6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2" name="Slide Number Placeholder 2">
            <a:hlinkClick r:id="rId10" action="ppaction://hlinksldjump"/>
            <a:extLst>
              <a:ext uri="{FF2B5EF4-FFF2-40B4-BE49-F238E27FC236}">
                <a16:creationId xmlns:a16="http://schemas.microsoft.com/office/drawing/2014/main" id="{36025A98-D792-4EB2-8491-AB0694D2AF35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4068620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D7230-7FF3-4C70-9931-95BABCC50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Output Devices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5BE475-6B2F-49F5-98C1-4488B938A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39BBC-0753-446D-880B-EC5EA0B03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An output device is any device used to </a:t>
            </a:r>
            <a:r>
              <a:rPr lang="en-US" sz="2400" dirty="0">
                <a:solidFill>
                  <a:schemeClr val="accent2"/>
                </a:solidFill>
              </a:rPr>
              <a:t>send data from a computer to another device or user</a:t>
            </a:r>
            <a:r>
              <a:rPr lang="en-US" sz="2400" dirty="0"/>
              <a:t>. </a:t>
            </a:r>
          </a:p>
          <a:p>
            <a:pPr algn="just"/>
            <a:r>
              <a:rPr lang="en-US" sz="2400" dirty="0"/>
              <a:t>Most computer data output that is meant for humans is in the form of </a:t>
            </a:r>
            <a:r>
              <a:rPr lang="en-US" sz="2400" dirty="0">
                <a:solidFill>
                  <a:schemeClr val="accent2"/>
                </a:solidFill>
              </a:rPr>
              <a:t>audio</a:t>
            </a:r>
            <a:r>
              <a:rPr lang="en-US" sz="2400" dirty="0"/>
              <a:t> or </a:t>
            </a:r>
            <a:r>
              <a:rPr lang="en-US" sz="2400" dirty="0">
                <a:solidFill>
                  <a:schemeClr val="accent2"/>
                </a:solidFill>
              </a:rPr>
              <a:t>video</a:t>
            </a:r>
            <a:r>
              <a:rPr lang="en-US" sz="2400" dirty="0"/>
              <a:t> such as monitors.</a:t>
            </a:r>
          </a:p>
          <a:p>
            <a:pPr algn="just"/>
            <a:r>
              <a:rPr lang="en-US" sz="2400" dirty="0"/>
              <a:t>The monitor displays information (text and graphics). </a:t>
            </a:r>
          </a:p>
          <a:p>
            <a:pPr algn="just"/>
            <a:r>
              <a:rPr lang="en-US" sz="2400" dirty="0"/>
              <a:t>The </a:t>
            </a:r>
            <a:r>
              <a:rPr lang="en-US" sz="2400" dirty="0">
                <a:solidFill>
                  <a:schemeClr val="accent2"/>
                </a:solidFill>
              </a:rPr>
              <a:t>resolution</a:t>
            </a:r>
            <a:r>
              <a:rPr lang="en-US" sz="2400" dirty="0"/>
              <a:t> and </a:t>
            </a:r>
            <a:r>
              <a:rPr lang="en-US" sz="2400" dirty="0">
                <a:solidFill>
                  <a:schemeClr val="accent2"/>
                </a:solidFill>
              </a:rPr>
              <a:t>dot pitch </a:t>
            </a:r>
            <a:r>
              <a:rPr lang="en-US" sz="2400" dirty="0"/>
              <a:t>determine the quality of the display. </a:t>
            </a:r>
          </a:p>
        </p:txBody>
      </p:sp>
      <p:graphicFrame>
        <p:nvGraphicFramePr>
          <p:cNvPr id="5" name="Object 1032">
            <a:extLst>
              <a:ext uri="{FF2B5EF4-FFF2-40B4-BE49-F238E27FC236}">
                <a16:creationId xmlns:a16="http://schemas.microsoft.com/office/drawing/2014/main" id="{DAE687C9-59EB-436A-B290-0A9C8EAFF4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786349"/>
              </p:ext>
            </p:extLst>
          </p:nvPr>
        </p:nvGraphicFramePr>
        <p:xfrm>
          <a:off x="728663" y="4572000"/>
          <a:ext cx="767397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078880" imgH="1261080" progId="Word.Picture.8">
                  <p:embed/>
                </p:oleObj>
              </mc:Choice>
              <mc:Fallback>
                <p:oleObj name="Picture" r:id="rId2" imgW="5078880" imgH="1261080" progId="Word.Picture.8">
                  <p:embed/>
                  <p:pic>
                    <p:nvPicPr>
                      <p:cNvPr id="18440" name="Object 1032">
                        <a:extLst>
                          <a:ext uri="{FF2B5EF4-FFF2-40B4-BE49-F238E27FC236}">
                            <a16:creationId xmlns:a16="http://schemas.microsoft.com/office/drawing/2014/main" id="{24559767-F492-4E50-9BC6-A379CADCE3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3" y="4572000"/>
                        <a:ext cx="7673975" cy="1905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6B00723F-4FEC-49A8-B8C9-01A991ABAC4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2E88DDE3-0F44-4591-8474-1CE32A3DF042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1011094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D9A60-4AA0-4F65-864B-244DBE81D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Output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0A3B1E-AE95-4134-A715-2FDB513CE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pic>
        <p:nvPicPr>
          <p:cNvPr id="6" name="Picture 5" descr="A desktop computer sitting on a desk with a monitor keyboard and mouse&#10;&#10;Description automatically generated">
            <a:extLst>
              <a:ext uri="{FF2B5EF4-FFF2-40B4-BE49-F238E27FC236}">
                <a16:creationId xmlns:a16="http://schemas.microsoft.com/office/drawing/2014/main" id="{59588DF1-53EE-4005-BA79-82B5E9917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913" y="2538216"/>
            <a:ext cx="2438400" cy="2438400"/>
          </a:xfrm>
          <a:prstGeom prst="rect">
            <a:avLst/>
          </a:prstGeom>
        </p:spPr>
      </p:pic>
      <p:pic>
        <p:nvPicPr>
          <p:cNvPr id="8" name="Picture 7" descr="A close up of a printer&#10;&#10;Description automatically generated">
            <a:extLst>
              <a:ext uri="{FF2B5EF4-FFF2-40B4-BE49-F238E27FC236}">
                <a16:creationId xmlns:a16="http://schemas.microsoft.com/office/drawing/2014/main" id="{2DD1B4DB-A4D3-498F-BD69-F929AA4AC5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9" y="1607578"/>
            <a:ext cx="2733675" cy="18198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8A31E1-E750-42AD-950A-454576E0F0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4011554"/>
            <a:ext cx="1981200" cy="1981200"/>
          </a:xfrm>
          <a:prstGeom prst="rect">
            <a:avLst/>
          </a:prstGeom>
        </p:spPr>
      </p:pic>
      <p:pic>
        <p:nvPicPr>
          <p:cNvPr id="12" name="Picture 11" descr="A speaker next to a computer monitor&#10;&#10;Description automatically generated">
            <a:extLst>
              <a:ext uri="{FF2B5EF4-FFF2-40B4-BE49-F238E27FC236}">
                <a16:creationId xmlns:a16="http://schemas.microsoft.com/office/drawing/2014/main" id="{227DCFAE-54F9-44D2-88B0-9BD5AA0130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6" y="3877805"/>
            <a:ext cx="3333750" cy="2419350"/>
          </a:xfrm>
          <a:prstGeom prst="rect">
            <a:avLst/>
          </a:prstGeom>
        </p:spPr>
      </p:pic>
      <p:pic>
        <p:nvPicPr>
          <p:cNvPr id="14" name="Picture 13" descr="A projector screen&#10;&#10;Description automatically generated">
            <a:extLst>
              <a:ext uri="{FF2B5EF4-FFF2-40B4-BE49-F238E27FC236}">
                <a16:creationId xmlns:a16="http://schemas.microsoft.com/office/drawing/2014/main" id="{92D93A89-1797-4B82-84C5-EB66B0BD2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138" y="1775515"/>
            <a:ext cx="2733675" cy="1554290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7C00EC9C-D598-4464-BA64-FCD45273DD6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1" name="Slide Number Placeholder 2">
            <a:hlinkClick r:id="rId9" action="ppaction://hlinksldjump"/>
            <a:extLst>
              <a:ext uri="{FF2B5EF4-FFF2-40B4-BE49-F238E27FC236}">
                <a16:creationId xmlns:a16="http://schemas.microsoft.com/office/drawing/2014/main" id="{E70DFD93-0747-4FDB-A728-57459BA0889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837085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0FF28-044D-4B0B-A4C4-0204F83B4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6C7EE1-9015-458F-B60A-024CDDA9E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E177DA-2542-40BA-9242-7BA72E22F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An input device is any hardware device that </a:t>
            </a:r>
            <a:r>
              <a:rPr lang="en-US" sz="2400" dirty="0">
                <a:solidFill>
                  <a:schemeClr val="accent2"/>
                </a:solidFill>
              </a:rPr>
              <a:t>sends data to a computer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Input and output devices let the user </a:t>
            </a:r>
            <a:r>
              <a:rPr lang="en-US" sz="2400" dirty="0">
                <a:solidFill>
                  <a:schemeClr val="accent2"/>
                </a:solidFill>
              </a:rPr>
              <a:t>communicate with the computer.</a:t>
            </a:r>
          </a:p>
          <a:p>
            <a:pPr algn="just"/>
            <a:r>
              <a:rPr lang="en-US" sz="2400" dirty="0"/>
              <a:t>The most common input devices are </a:t>
            </a:r>
            <a:r>
              <a:rPr lang="en-US" sz="2400" dirty="0">
                <a:solidFill>
                  <a:schemeClr val="accent2"/>
                </a:solidFill>
              </a:rPr>
              <a:t>keyboards</a:t>
            </a:r>
            <a:r>
              <a:rPr lang="en-US" sz="2400" dirty="0"/>
              <a:t> and </a:t>
            </a:r>
            <a:r>
              <a:rPr lang="en-US" sz="2400" dirty="0">
                <a:solidFill>
                  <a:schemeClr val="accent2"/>
                </a:solidFill>
              </a:rPr>
              <a:t>mice</a:t>
            </a:r>
            <a:r>
              <a:rPr lang="en-US" sz="2400" dirty="0"/>
              <a:t>.</a:t>
            </a:r>
          </a:p>
        </p:txBody>
      </p:sp>
      <p:graphicFrame>
        <p:nvGraphicFramePr>
          <p:cNvPr id="5" name="Object 1032">
            <a:extLst>
              <a:ext uri="{FF2B5EF4-FFF2-40B4-BE49-F238E27FC236}">
                <a16:creationId xmlns:a16="http://schemas.microsoft.com/office/drawing/2014/main" id="{620963DC-6B13-4686-8ADD-0279E843E0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059401"/>
              </p:ext>
            </p:extLst>
          </p:nvPr>
        </p:nvGraphicFramePr>
        <p:xfrm>
          <a:off x="736600" y="4191000"/>
          <a:ext cx="767397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078880" imgH="1261080" progId="Word.Picture.8">
                  <p:embed/>
                </p:oleObj>
              </mc:Choice>
              <mc:Fallback>
                <p:oleObj name="Picture" r:id="rId2" imgW="5078880" imgH="1261080" progId="Word.Picture.8">
                  <p:embed/>
                  <p:pic>
                    <p:nvPicPr>
                      <p:cNvPr id="5" name="Object 1032">
                        <a:extLst>
                          <a:ext uri="{FF2B5EF4-FFF2-40B4-BE49-F238E27FC236}">
                            <a16:creationId xmlns:a16="http://schemas.microsoft.com/office/drawing/2014/main" id="{DAE687C9-59EB-436A-B290-0A9C8EAFF4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4191000"/>
                        <a:ext cx="7673975" cy="1905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716B450A-4350-4940-AED2-DB01972C9C2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D441BFCA-E665-44B9-A71A-95F65948935A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1829546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7F189ED2-BB88-4C13-82BF-FB2134770B22}"/>
              </a:ext>
            </a:extLst>
          </p:cNvPr>
          <p:cNvGrpSpPr/>
          <p:nvPr/>
        </p:nvGrpSpPr>
        <p:grpSpPr>
          <a:xfrm>
            <a:off x="609600" y="2057400"/>
            <a:ext cx="8388095" cy="413819"/>
            <a:chOff x="609599" y="1589109"/>
            <a:chExt cx="8388095" cy="413819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EDDF774-D50A-43E2-9172-5B414493838B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40" name="Picture 39" descr="A close up of a sign&#10;&#10;Description automatically generated">
              <a:hlinkClick r:id="rId2"/>
              <a:extLst>
                <a:ext uri="{FF2B5EF4-FFF2-40B4-BE49-F238E27FC236}">
                  <a16:creationId xmlns:a16="http://schemas.microsoft.com/office/drawing/2014/main" id="{88B08BAA-BC98-4D13-9996-D27ABC511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C9A537D-C849-4606-BDB7-77860F323F23}"/>
              </a:ext>
            </a:extLst>
          </p:cNvPr>
          <p:cNvGrpSpPr/>
          <p:nvPr/>
        </p:nvGrpSpPr>
        <p:grpSpPr>
          <a:xfrm>
            <a:off x="609600" y="2551176"/>
            <a:ext cx="8388095" cy="413819"/>
            <a:chOff x="609599" y="1589109"/>
            <a:chExt cx="8388095" cy="413819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48AFC1E-F2C4-430B-92B7-D33222D0F0C7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43" name="Picture 42" descr="A close up of a sign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B1BA707C-B735-4F99-9FD8-3818206B5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BCFF9BF-8B70-492D-9D55-E9EA60F90913}"/>
              </a:ext>
            </a:extLst>
          </p:cNvPr>
          <p:cNvGrpSpPr/>
          <p:nvPr/>
        </p:nvGrpSpPr>
        <p:grpSpPr>
          <a:xfrm>
            <a:off x="609600" y="3048000"/>
            <a:ext cx="8388095" cy="413819"/>
            <a:chOff x="609599" y="1589109"/>
            <a:chExt cx="8388095" cy="413819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3068377-5737-423A-AEA8-7996BE84B290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46" name="Picture 45" descr="A close up of a sign&#10;&#10;Description automatically generated">
              <a:hlinkClick r:id="rId5"/>
              <a:extLst>
                <a:ext uri="{FF2B5EF4-FFF2-40B4-BE49-F238E27FC236}">
                  <a16:creationId xmlns:a16="http://schemas.microsoft.com/office/drawing/2014/main" id="{7266F72B-7954-4A7E-9974-7B554EC9C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12E86C6-F77D-4AE2-957F-40CDA9EEC976}"/>
              </a:ext>
            </a:extLst>
          </p:cNvPr>
          <p:cNvGrpSpPr/>
          <p:nvPr/>
        </p:nvGrpSpPr>
        <p:grpSpPr>
          <a:xfrm>
            <a:off x="609600" y="3538728"/>
            <a:ext cx="8388095" cy="413819"/>
            <a:chOff x="609599" y="1589109"/>
            <a:chExt cx="8388095" cy="413819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6047335-34B1-4913-8C81-C539A7A67A00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49" name="Picture 48" descr="A close up of a sign&#10;&#10;Description automatically generated">
              <a:hlinkClick r:id="rId6"/>
              <a:extLst>
                <a:ext uri="{FF2B5EF4-FFF2-40B4-BE49-F238E27FC236}">
                  <a16:creationId xmlns:a16="http://schemas.microsoft.com/office/drawing/2014/main" id="{6CE6F6CE-07B6-4862-9009-7EDCBAB03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9EF5E9-DB62-4573-8DF8-B82332DEE2C4}"/>
              </a:ext>
            </a:extLst>
          </p:cNvPr>
          <p:cNvGrpSpPr/>
          <p:nvPr/>
        </p:nvGrpSpPr>
        <p:grpSpPr>
          <a:xfrm>
            <a:off x="609600" y="4037302"/>
            <a:ext cx="8388095" cy="413819"/>
            <a:chOff x="609599" y="1589109"/>
            <a:chExt cx="8388095" cy="413819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28B545B-367E-44AC-8657-AF7B1339A23E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52" name="Picture 51" descr="A close up of a sign&#10;&#10;Description automatically generated">
              <a:hlinkClick r:id="rId7"/>
              <a:extLst>
                <a:ext uri="{FF2B5EF4-FFF2-40B4-BE49-F238E27FC236}">
                  <a16:creationId xmlns:a16="http://schemas.microsoft.com/office/drawing/2014/main" id="{BD09CAB1-E1E7-4CD3-8184-87300E0BF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0840503-32E2-4683-8C81-EE47CD115626}"/>
              </a:ext>
            </a:extLst>
          </p:cNvPr>
          <p:cNvGrpSpPr/>
          <p:nvPr/>
        </p:nvGrpSpPr>
        <p:grpSpPr>
          <a:xfrm>
            <a:off x="609600" y="4539181"/>
            <a:ext cx="8388095" cy="413819"/>
            <a:chOff x="609599" y="1589109"/>
            <a:chExt cx="8388095" cy="413819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0C868EB-B1C4-4978-A99E-FC0BB2DC8A99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55" name="Picture 54" descr="A close up of a sign&#10;&#10;Description automatically generated">
              <a:hlinkClick r:id="rId8"/>
              <a:extLst>
                <a:ext uri="{FF2B5EF4-FFF2-40B4-BE49-F238E27FC236}">
                  <a16:creationId xmlns:a16="http://schemas.microsoft.com/office/drawing/2014/main" id="{29E645CA-2EBA-4683-8386-C2E783B6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BD516B4-23EF-4133-B26C-B3D2E71B1FE3}"/>
              </a:ext>
            </a:extLst>
          </p:cNvPr>
          <p:cNvGrpSpPr/>
          <p:nvPr/>
        </p:nvGrpSpPr>
        <p:grpSpPr>
          <a:xfrm>
            <a:off x="609600" y="5029200"/>
            <a:ext cx="8388095" cy="413819"/>
            <a:chOff x="609599" y="1589109"/>
            <a:chExt cx="8388095" cy="413819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509A39A-EC62-40CA-B592-5F516343A099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58" name="Picture 57" descr="A close up of a sign&#10;&#10;Description automatically generated">
              <a:hlinkClick r:id="rId9"/>
              <a:extLst>
                <a:ext uri="{FF2B5EF4-FFF2-40B4-BE49-F238E27FC236}">
                  <a16:creationId xmlns:a16="http://schemas.microsoft.com/office/drawing/2014/main" id="{38300ED3-DCD8-491D-86B4-9A25F1CAF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FCCC182-BD8D-47A2-98FB-401E776CD542}"/>
              </a:ext>
            </a:extLst>
          </p:cNvPr>
          <p:cNvGrpSpPr/>
          <p:nvPr/>
        </p:nvGrpSpPr>
        <p:grpSpPr>
          <a:xfrm>
            <a:off x="609600" y="5522976"/>
            <a:ext cx="8388095" cy="413819"/>
            <a:chOff x="609599" y="1589109"/>
            <a:chExt cx="8388095" cy="413819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59D48B7-96A1-4E0C-996B-14655C414AE6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61" name="Picture 60" descr="A close up of a sign&#10;&#10;Description automatically generated">
              <a:hlinkClick r:id="rId10"/>
              <a:extLst>
                <a:ext uri="{FF2B5EF4-FFF2-40B4-BE49-F238E27FC236}">
                  <a16:creationId xmlns:a16="http://schemas.microsoft.com/office/drawing/2014/main" id="{C3A3493A-5589-4EAA-83CF-0C964E1D1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1BCFA5E-051B-4C8C-87FA-484243981150}"/>
              </a:ext>
            </a:extLst>
          </p:cNvPr>
          <p:cNvGrpSpPr/>
          <p:nvPr/>
        </p:nvGrpSpPr>
        <p:grpSpPr>
          <a:xfrm>
            <a:off x="609600" y="6017203"/>
            <a:ext cx="8388095" cy="413819"/>
            <a:chOff x="609599" y="1589109"/>
            <a:chExt cx="8388095" cy="413819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83747E7-403D-4F05-B979-6A71B670021F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64" name="Picture 63" descr="A close up of a sign&#10;&#10;Description automatically generated">
              <a:hlinkClick r:id="rId11"/>
              <a:extLst>
                <a:ext uri="{FF2B5EF4-FFF2-40B4-BE49-F238E27FC236}">
                  <a16:creationId xmlns:a16="http://schemas.microsoft.com/office/drawing/2014/main" id="{765AA85A-AF89-4AB9-A7E4-62F583EEB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E47731D-5103-414C-9104-671A0C3263F3}"/>
              </a:ext>
            </a:extLst>
          </p:cNvPr>
          <p:cNvGrpSpPr/>
          <p:nvPr/>
        </p:nvGrpSpPr>
        <p:grpSpPr>
          <a:xfrm>
            <a:off x="609600" y="1563624"/>
            <a:ext cx="8388095" cy="413819"/>
            <a:chOff x="609599" y="1589109"/>
            <a:chExt cx="8388095" cy="413819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57075F1-EBA1-4DF2-884F-E49E8F02B030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0" name="Picture 9" descr="A close up of a sign&#10;&#10;Description automatically generated">
              <a:hlinkClick r:id="rId12"/>
              <a:extLst>
                <a:ext uri="{FF2B5EF4-FFF2-40B4-BE49-F238E27FC236}">
                  <a16:creationId xmlns:a16="http://schemas.microsoft.com/office/drawing/2014/main" id="{9B862F4E-444C-44D8-8130-F2DBB9011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36593E9A-5956-46E2-A551-B9D211A7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A106E0-79F7-46DD-A2D1-A4CE17E80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9C4B0-9109-4B6A-816F-B8FB191BD566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403759-B1A7-4A74-952D-5D2DB895D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dirty="0">
                <a:hlinkClick r:id="rId13" action="ppaction://hlinksldjump"/>
              </a:rPr>
              <a:t>1.2. What is a Computer?</a:t>
            </a:r>
            <a:endParaRPr lang="en-US" dirty="0"/>
          </a:p>
          <a:p>
            <a:pPr algn="l"/>
            <a:r>
              <a:rPr lang="en-US" dirty="0">
                <a:hlinkClick r:id="rId14" action="ppaction://hlinksldjump"/>
              </a:rPr>
              <a:t>1.3. Programming Languages</a:t>
            </a:r>
            <a:endParaRPr lang="en-US" dirty="0"/>
          </a:p>
          <a:p>
            <a:pPr algn="l"/>
            <a:r>
              <a:rPr lang="en-US" dirty="0">
                <a:hlinkClick r:id="rId15" action="ppaction://hlinksldjump"/>
              </a:rPr>
              <a:t>1.4. Operating Systems</a:t>
            </a:r>
            <a:endParaRPr lang="en-US" dirty="0"/>
          </a:p>
          <a:p>
            <a:pPr algn="l"/>
            <a:r>
              <a:rPr lang="en-US" dirty="0">
                <a:hlinkClick r:id="rId16" action="ppaction://hlinksldjump"/>
              </a:rPr>
              <a:t>1.5. The History of Python</a:t>
            </a:r>
            <a:endParaRPr lang="en-US" dirty="0"/>
          </a:p>
          <a:p>
            <a:pPr algn="l"/>
            <a:r>
              <a:rPr lang="en-US" dirty="0">
                <a:solidFill>
                  <a:schemeClr val="accent2"/>
                </a:solidFill>
                <a:hlinkClick r:id="rId1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1.6. Getting Started with Python</a:t>
            </a:r>
            <a:endParaRPr lang="en-US" dirty="0">
              <a:solidFill>
                <a:schemeClr val="accent2"/>
              </a:solidFill>
            </a:endParaRPr>
          </a:p>
          <a:p>
            <a:pPr algn="l"/>
            <a:r>
              <a:rPr lang="en-US" dirty="0">
                <a:hlinkClick r:id="rId18" action="ppaction://hlinksldjump"/>
              </a:rPr>
              <a:t>A Simple Python Program</a:t>
            </a:r>
            <a:endParaRPr lang="en-US" dirty="0"/>
          </a:p>
          <a:p>
            <a:pPr algn="l"/>
            <a:r>
              <a:rPr lang="en-US" dirty="0">
                <a:solidFill>
                  <a:schemeClr val="accent2"/>
                </a:solidFill>
                <a:hlinkClick r:id="rId1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Simple Examples</a:t>
            </a:r>
            <a:endParaRPr lang="en-US" dirty="0">
              <a:solidFill>
                <a:schemeClr val="accent2"/>
              </a:solidFill>
            </a:endParaRPr>
          </a:p>
          <a:p>
            <a:pPr algn="l"/>
            <a:r>
              <a:rPr lang="en-US" dirty="0">
                <a:hlinkClick r:id="rId20" action="ppaction://hlinksldjump"/>
              </a:rPr>
              <a:t>Anatomy of a Python Program</a:t>
            </a:r>
            <a:endParaRPr lang="en-US" dirty="0"/>
          </a:p>
          <a:p>
            <a:pPr algn="l"/>
            <a:r>
              <a:rPr lang="en-US" dirty="0">
                <a:hlinkClick r:id="rId21" action="ppaction://hlinksldjump"/>
              </a:rPr>
              <a:t>1.7. Programming Style and Documentation</a:t>
            </a:r>
            <a:endParaRPr lang="en-US" dirty="0"/>
          </a:p>
          <a:p>
            <a:pPr algn="l"/>
            <a:r>
              <a:rPr lang="en-US" dirty="0">
                <a:hlinkClick r:id="rId22" action="ppaction://hlinksldjump"/>
              </a:rPr>
              <a:t>1.8. Programming Errors</a:t>
            </a:r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14C8E0A1-3964-49E5-BA0C-902795F4C262}"/>
              </a:ext>
            </a:extLst>
          </p:cNvPr>
          <p:cNvSpPr txBox="1">
            <a:spLocks/>
          </p:cNvSpPr>
          <p:nvPr/>
        </p:nvSpPr>
        <p:spPr>
          <a:xfrm>
            <a:off x="3171825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hlinkClick r:id="rId2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Programs</a:t>
            </a:r>
            <a:r>
              <a:rPr lang="en-US" dirty="0"/>
              <a:t> 	</a:t>
            </a:r>
            <a:r>
              <a:rPr lang="en-US" dirty="0">
                <a:hlinkClick r:id="rId2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 Points</a:t>
            </a:r>
            <a:r>
              <a:rPr lang="en-US" dirty="0"/>
              <a:t>	     </a:t>
            </a:r>
            <a:r>
              <a:rPr lang="en-US" dirty="0">
                <a:hlinkClick r:id="rId2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Labs</a:t>
            </a:r>
            <a:r>
              <a:rPr lang="en-US" dirty="0">
                <a:hlinkClick r:id="rId2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4305934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41F25-2DB0-47F2-ADF2-975B24ACE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8F95C5-A288-49CD-B264-C03C91713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pic>
        <p:nvPicPr>
          <p:cNvPr id="6" name="Picture 5" descr="A close up of electronics&#10;&#10;Description automatically generated">
            <a:extLst>
              <a:ext uri="{FF2B5EF4-FFF2-40B4-BE49-F238E27FC236}">
                <a16:creationId xmlns:a16="http://schemas.microsoft.com/office/drawing/2014/main" id="{EBC543F0-5C5E-40E9-A3A2-BB6D12D19E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" t="7778" r="3333" b="14445"/>
          <a:stretch/>
        </p:blipFill>
        <p:spPr>
          <a:xfrm>
            <a:off x="5898622" y="3810000"/>
            <a:ext cx="3053443" cy="2514600"/>
          </a:xfrm>
          <a:prstGeom prst="rect">
            <a:avLst/>
          </a:prstGeom>
        </p:spPr>
      </p:pic>
      <p:pic>
        <p:nvPicPr>
          <p:cNvPr id="8" name="Picture 7" descr="A close up of a weapon&#10;&#10;Description automatically generated">
            <a:extLst>
              <a:ext uri="{FF2B5EF4-FFF2-40B4-BE49-F238E27FC236}">
                <a16:creationId xmlns:a16="http://schemas.microsoft.com/office/drawing/2014/main" id="{5AA79EED-EDC6-482E-88A8-FF288CD209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" t="20533" r="5585" b="21111"/>
          <a:stretch/>
        </p:blipFill>
        <p:spPr>
          <a:xfrm>
            <a:off x="5898622" y="1848499"/>
            <a:ext cx="2497832" cy="1639829"/>
          </a:xfrm>
          <a:prstGeom prst="rect">
            <a:avLst/>
          </a:prstGeom>
        </p:spPr>
      </p:pic>
      <p:pic>
        <p:nvPicPr>
          <p:cNvPr id="10" name="Picture 9" descr="A close up of a device&#10;&#10;Description automatically generated">
            <a:extLst>
              <a:ext uri="{FF2B5EF4-FFF2-40B4-BE49-F238E27FC236}">
                <a16:creationId xmlns:a16="http://schemas.microsoft.com/office/drawing/2014/main" id="{E2E6145A-7FD6-4AEB-A156-F00145AE5A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"/>
          <a:stretch/>
        </p:blipFill>
        <p:spPr>
          <a:xfrm>
            <a:off x="3429000" y="1644476"/>
            <a:ext cx="2047875" cy="1987348"/>
          </a:xfrm>
          <a:prstGeom prst="rect">
            <a:avLst/>
          </a:prstGeom>
        </p:spPr>
      </p:pic>
      <p:pic>
        <p:nvPicPr>
          <p:cNvPr id="12" name="Picture 11" descr="A close up of a microphone&#10;&#10;Description automatically generated">
            <a:extLst>
              <a:ext uri="{FF2B5EF4-FFF2-40B4-BE49-F238E27FC236}">
                <a16:creationId xmlns:a16="http://schemas.microsoft.com/office/drawing/2014/main" id="{E04A709A-2AA2-4DA6-A66E-EC78270E16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31560"/>
            <a:ext cx="2773932" cy="2100263"/>
          </a:xfrm>
          <a:prstGeom prst="rect">
            <a:avLst/>
          </a:prstGeom>
        </p:spPr>
      </p:pic>
      <p:pic>
        <p:nvPicPr>
          <p:cNvPr id="14" name="Picture 13" descr="A picture containing appliance&#10;&#10;Description automatically generated">
            <a:extLst>
              <a:ext uri="{FF2B5EF4-FFF2-40B4-BE49-F238E27FC236}">
                <a16:creationId xmlns:a16="http://schemas.microsoft.com/office/drawing/2014/main" id="{7113F8CB-18DC-4910-9457-1F35B0D057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4466"/>
          <a:stretch/>
        </p:blipFill>
        <p:spPr>
          <a:xfrm rot="18900000">
            <a:off x="351830" y="3853088"/>
            <a:ext cx="2410524" cy="1691150"/>
          </a:xfrm>
          <a:prstGeom prst="rect">
            <a:avLst/>
          </a:prstGeom>
        </p:spPr>
      </p:pic>
      <p:pic>
        <p:nvPicPr>
          <p:cNvPr id="20" name="Picture 19" descr="A computer mouse and keyboard&#10;&#10;Description automatically generated">
            <a:extLst>
              <a:ext uri="{FF2B5EF4-FFF2-40B4-BE49-F238E27FC236}">
                <a16:creationId xmlns:a16="http://schemas.microsoft.com/office/drawing/2014/main" id="{E76466B7-D899-46E7-8662-FCAA93C811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043172"/>
            <a:ext cx="3160889" cy="2048256"/>
          </a:xfrm>
          <a:prstGeom prst="rect">
            <a:avLst/>
          </a:prstGeom>
        </p:spPr>
      </p:pic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79F6F9C3-E45C-4140-A43C-A16AA15B448A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3" name="Slide Number Placeholder 2">
            <a:hlinkClick r:id="rId10" action="ppaction://hlinksldjump"/>
            <a:extLst>
              <a:ext uri="{FF2B5EF4-FFF2-40B4-BE49-F238E27FC236}">
                <a16:creationId xmlns:a16="http://schemas.microsoft.com/office/drawing/2014/main" id="{9765EFA1-857B-43F8-9BD6-1561BA87995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2553996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A2E03-C824-4453-8E39-375F34A01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1.3. </a:t>
            </a:r>
            <a:r>
              <a:rPr lang="en-US" dirty="0"/>
              <a:t>Programming Languages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9ABEEE-A974-4B64-9E53-71AC34887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AC64B-A8DB-435A-9110-D12E35153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 action="ppaction://hlinksldjump"/>
              </a:rPr>
              <a:t>Programs</a:t>
            </a:r>
            <a:endParaRPr lang="en-US" dirty="0"/>
          </a:p>
          <a:p>
            <a:r>
              <a:rPr lang="en-US" sz="3200" dirty="0">
                <a:solidFill>
                  <a:schemeClr val="tx2"/>
                </a:solidFill>
                <a:hlinkClick r:id="rId3" action="ppaction://hlinksldjump"/>
              </a:rPr>
              <a:t>Machine Language</a:t>
            </a:r>
            <a:endParaRPr lang="en-US" sz="3200" dirty="0">
              <a:solidFill>
                <a:schemeClr val="tx2"/>
              </a:solidFill>
            </a:endParaRPr>
          </a:p>
          <a:p>
            <a:r>
              <a:rPr lang="en-US" sz="3200" dirty="0">
                <a:solidFill>
                  <a:schemeClr val="tx2"/>
                </a:solidFill>
                <a:hlinkClick r:id="rId4" action="ppaction://hlinksldjump"/>
              </a:rPr>
              <a:t>Assembly Language</a:t>
            </a:r>
            <a:endParaRPr lang="en-US" sz="3200" dirty="0">
              <a:solidFill>
                <a:schemeClr val="tx2"/>
              </a:solidFill>
            </a:endParaRPr>
          </a:p>
          <a:p>
            <a:r>
              <a:rPr lang="en-US" sz="3200" dirty="0">
                <a:solidFill>
                  <a:schemeClr val="tx2"/>
                </a:solidFill>
                <a:hlinkClick r:id="rId5" action="ppaction://hlinksldjump"/>
              </a:rPr>
              <a:t>High-Level Language</a:t>
            </a:r>
            <a:endParaRPr lang="en-US" sz="3200" dirty="0">
              <a:solidFill>
                <a:schemeClr val="tx2"/>
              </a:solidFill>
            </a:endParaRPr>
          </a:p>
          <a:p>
            <a:r>
              <a:rPr lang="en-US" dirty="0">
                <a:hlinkClick r:id="rId6" action="ppaction://hlinksldjump"/>
              </a:rPr>
              <a:t>Popular High-Level Languages</a:t>
            </a:r>
            <a:endParaRPr lang="en-US" dirty="0"/>
          </a:p>
          <a:p>
            <a:r>
              <a:rPr lang="en-US" dirty="0">
                <a:hlinkClick r:id="rId7" action="ppaction://hlinksldjump"/>
              </a:rPr>
              <a:t>Interpreting/Compiling Source Code</a:t>
            </a:r>
            <a:endParaRPr lang="en-US" dirty="0"/>
          </a:p>
          <a:p>
            <a:r>
              <a:rPr lang="en-US" dirty="0">
                <a:hlinkClick r:id="rId8" action="ppaction://hlinksldjump"/>
              </a:rPr>
              <a:t>Interpreting Source Code</a:t>
            </a:r>
            <a:endParaRPr lang="en-US" dirty="0"/>
          </a:p>
          <a:p>
            <a:r>
              <a:rPr lang="en-US" dirty="0">
                <a:hlinkClick r:id="rId9" action="ppaction://hlinksldjump"/>
              </a:rPr>
              <a:t>Compiling Source Code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19A3F874-5F0B-42E2-8608-2421F586CE6C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041D6C6A-B639-4EA6-9D6C-0B8930A2B651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37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8C633-D995-4374-BDBC-4FEDF11EB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5E536C-71F8-4DF1-AE30-A5FC3C04B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7D5703-E484-4418-909A-B170348CC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sz="2400" dirty="0"/>
              <a:t>Computer programs, known as </a:t>
            </a:r>
            <a:r>
              <a:rPr lang="en-US" sz="2400" dirty="0">
                <a:solidFill>
                  <a:schemeClr val="accent2"/>
                </a:solidFill>
              </a:rPr>
              <a:t>software</a:t>
            </a:r>
            <a:r>
              <a:rPr lang="en-US" sz="2400" dirty="0"/>
              <a:t>, are </a:t>
            </a:r>
            <a:r>
              <a:rPr lang="en-US" sz="2400" dirty="0">
                <a:solidFill>
                  <a:schemeClr val="accent2"/>
                </a:solidFill>
              </a:rPr>
              <a:t>instructions</a:t>
            </a:r>
            <a:r>
              <a:rPr lang="en-US" sz="2400" dirty="0"/>
              <a:t> to the computer.</a:t>
            </a:r>
          </a:p>
          <a:p>
            <a:pPr algn="justLow"/>
            <a:r>
              <a:rPr lang="en-US" sz="2400" dirty="0"/>
              <a:t>You tell a computer what to do through programs. </a:t>
            </a:r>
          </a:p>
          <a:p>
            <a:pPr algn="justLow"/>
            <a:r>
              <a:rPr lang="en-US" sz="2400" dirty="0">
                <a:solidFill>
                  <a:schemeClr val="accent2"/>
                </a:solidFill>
              </a:rPr>
              <a:t>Without programs</a:t>
            </a:r>
            <a:r>
              <a:rPr lang="en-US" sz="2400" dirty="0"/>
              <a:t>, a </a:t>
            </a:r>
            <a:r>
              <a:rPr lang="en-US" sz="2400" dirty="0">
                <a:solidFill>
                  <a:schemeClr val="accent2"/>
                </a:solidFill>
              </a:rPr>
              <a:t>computer</a:t>
            </a:r>
            <a:r>
              <a:rPr lang="en-US" sz="2400" dirty="0"/>
              <a:t> is an </a:t>
            </a:r>
            <a:r>
              <a:rPr lang="en-US" sz="2400" dirty="0">
                <a:solidFill>
                  <a:schemeClr val="accent2"/>
                </a:solidFill>
              </a:rPr>
              <a:t>empty machine</a:t>
            </a:r>
            <a:r>
              <a:rPr lang="en-US" sz="2400" dirty="0"/>
              <a:t>. </a:t>
            </a:r>
          </a:p>
          <a:p>
            <a:pPr algn="justLow"/>
            <a:r>
              <a:rPr lang="en-US" sz="2400" dirty="0">
                <a:solidFill>
                  <a:schemeClr val="accent2"/>
                </a:solidFill>
              </a:rPr>
              <a:t>Computers do not understand human languages</a:t>
            </a:r>
            <a:r>
              <a:rPr lang="en-US" sz="2400" dirty="0"/>
              <a:t>, so you need to use </a:t>
            </a:r>
            <a:r>
              <a:rPr lang="en-US" sz="2400" dirty="0">
                <a:solidFill>
                  <a:schemeClr val="accent2"/>
                </a:solidFill>
              </a:rPr>
              <a:t>computer languages </a:t>
            </a:r>
            <a:r>
              <a:rPr lang="en-US" sz="2400" dirty="0"/>
              <a:t>to communicate with them. </a:t>
            </a:r>
          </a:p>
          <a:p>
            <a:pPr algn="justLow"/>
            <a:r>
              <a:rPr lang="en-US" sz="2400" dirty="0"/>
              <a:t>Programs are written using </a:t>
            </a:r>
            <a:r>
              <a:rPr lang="en-US" sz="2400" dirty="0">
                <a:solidFill>
                  <a:schemeClr val="accent2"/>
                </a:solidFill>
              </a:rPr>
              <a:t>programming languages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E1BAB292-868A-4C61-88A6-6E5C09C92E0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35627E61-C78B-4A8D-97CD-5F45B95BF7AF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1205876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026">
            <a:extLst>
              <a:ext uri="{FF2B5EF4-FFF2-40B4-BE49-F238E27FC236}">
                <a16:creationId xmlns:a16="http://schemas.microsoft.com/office/drawing/2014/main" id="{618B2ECA-CA4E-47A4-B640-667749B2E7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Programming Languages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77766B-5B6E-4E11-8B53-C1EA2557D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26628" name="Rectangle 1027">
            <a:extLst>
              <a:ext uri="{FF2B5EF4-FFF2-40B4-BE49-F238E27FC236}">
                <a16:creationId xmlns:a16="http://schemas.microsoft.com/office/drawing/2014/main" id="{0C1AB8FD-356B-4DE0-BE5D-2D31B6A04B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6305" y="1142999"/>
            <a:ext cx="8851392" cy="457201"/>
          </a:xfrm>
        </p:spPr>
        <p:txBody>
          <a:bodyPr>
            <a:normAutofit/>
          </a:bodyPr>
          <a:lstStyle/>
          <a:p>
            <a:pPr marL="0" indent="0" algn="ctr">
              <a:buFont typeface="Monotype Sorts" pitchFamily="2" charset="2"/>
              <a:buNone/>
            </a:pPr>
            <a:r>
              <a:rPr lang="en-US" altLang="en-US" sz="2400" b="1" dirty="0">
                <a:solidFill>
                  <a:schemeClr val="accent3"/>
                </a:solidFill>
              </a:rPr>
              <a:t>Machine Language </a:t>
            </a:r>
            <a:r>
              <a:rPr lang="en-US" altLang="en-US" sz="2400" dirty="0"/>
              <a:t>	</a:t>
            </a: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Assembly Language 	High-Level Language</a:t>
            </a:r>
          </a:p>
        </p:txBody>
      </p:sp>
      <p:sp>
        <p:nvSpPr>
          <p:cNvPr id="26629" name="Rectangle 1028">
            <a:extLst>
              <a:ext uri="{FF2B5EF4-FFF2-40B4-BE49-F238E27FC236}">
                <a16:creationId xmlns:a16="http://schemas.microsoft.com/office/drawing/2014/main" id="{289805CA-A590-4124-A259-E08A380BE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76399"/>
            <a:ext cx="8686800" cy="47778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Machine language 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is a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set of primitive instructions 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built into every computer.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The instructions are in the form of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binary code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, so you have to enter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binary codes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 for various instructions.</a:t>
            </a:r>
            <a:r>
              <a:rPr lang="en-US" altLang="en-US" sz="2300" dirty="0">
                <a:latin typeface="+mj-lt"/>
              </a:rPr>
              <a:t>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Program with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native machine language 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is a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tedious process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Moreover the programs are </a:t>
            </a:r>
            <a:r>
              <a:rPr lang="en-US" altLang="en-US" sz="2300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highly difficult to read and modify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For example, to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add two numbers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, you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  <a:cs typeface="Times New Roman" panose="02020603050405020304" pitchFamily="18" charset="0"/>
              </a:rPr>
              <a:t>might write an instruction in binary </a:t>
            </a:r>
            <a:r>
              <a:rPr lang="en-US" altLang="en-US" sz="2300" dirty="0">
                <a:latin typeface="+mj-lt"/>
                <a:cs typeface="Times New Roman" panose="02020603050405020304" pitchFamily="18" charset="0"/>
              </a:rPr>
              <a:t>like this:</a:t>
            </a:r>
            <a:r>
              <a:rPr lang="en-US" altLang="en-US" sz="2300" dirty="0">
                <a:latin typeface="+mj-lt"/>
              </a:rPr>
              <a:t> </a:t>
            </a:r>
          </a:p>
          <a:p>
            <a:pPr algn="ctr">
              <a:lnSpc>
                <a:spcPct val="90000"/>
              </a:lnSpc>
              <a:buNone/>
            </a:pPr>
            <a:r>
              <a:rPr lang="en-US" altLang="en-US" sz="2800" b="1" dirty="0">
                <a:solidFill>
                  <a:schemeClr val="tx2"/>
                </a:solidFill>
                <a:latin typeface="Courier New" panose="02070309020205020404" pitchFamily="49" charset="0"/>
                <a:cs typeface="Times New Roman" panose="02020603050405020304" pitchFamily="18" charset="0"/>
              </a:rPr>
              <a:t>1101101010011010</a:t>
            </a:r>
            <a:endParaRPr lang="en-US" altLang="en-US" b="1" dirty="0">
              <a:solidFill>
                <a:schemeClr val="tx2"/>
              </a:solidFill>
              <a:latin typeface="Courier New" panose="02070309020205020404" pitchFamily="49" charset="0"/>
            </a:endParaRPr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71353815-811B-4624-B7EC-DBDD50E5D1F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AE1624B6-27C6-4FD5-8571-CC323A88578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026">
            <a:extLst>
              <a:ext uri="{FF2B5EF4-FFF2-40B4-BE49-F238E27FC236}">
                <a16:creationId xmlns:a16="http://schemas.microsoft.com/office/drawing/2014/main" id="{618B2ECA-CA4E-47A4-B640-667749B2E7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Programming Languages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742947-626C-41CC-A967-DE13ACDEA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26628" name="Rectangle 1027">
            <a:extLst>
              <a:ext uri="{FF2B5EF4-FFF2-40B4-BE49-F238E27FC236}">
                <a16:creationId xmlns:a16="http://schemas.microsoft.com/office/drawing/2014/main" id="{0C1AB8FD-356B-4DE0-BE5D-2D31B6A04B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599" y="1143001"/>
            <a:ext cx="8686801" cy="457199"/>
          </a:xfrm>
        </p:spPr>
        <p:txBody>
          <a:bodyPr>
            <a:normAutofit/>
          </a:bodyPr>
          <a:lstStyle/>
          <a:p>
            <a:pPr marL="0" indent="0" algn="ctr">
              <a:buFont typeface="Monotype Sorts" pitchFamily="2" charset="2"/>
              <a:buNone/>
            </a:pP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Machine Language </a:t>
            </a:r>
            <a:r>
              <a:rPr lang="en-US" altLang="en-US" sz="2400" dirty="0"/>
              <a:t>	</a:t>
            </a:r>
            <a:r>
              <a:rPr lang="en-US" altLang="en-US" sz="2400" b="1" dirty="0">
                <a:solidFill>
                  <a:schemeClr val="accent3"/>
                </a:solidFill>
              </a:rPr>
              <a:t>Assembly Language </a:t>
            </a: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High-Level Language</a:t>
            </a:r>
          </a:p>
        </p:txBody>
      </p:sp>
      <p:sp>
        <p:nvSpPr>
          <p:cNvPr id="26629" name="Rectangle 1028">
            <a:extLst>
              <a:ext uri="{FF2B5EF4-FFF2-40B4-BE49-F238E27FC236}">
                <a16:creationId xmlns:a16="http://schemas.microsoft.com/office/drawing/2014/main" id="{289805CA-A590-4124-A259-E08A380BE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76399"/>
            <a:ext cx="8686800" cy="47778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Assembly languages were developed to make programming easy.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Since the computer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cannot understand assembly language</a:t>
            </a:r>
            <a:r>
              <a:rPr lang="en-US" altLang="en-US" sz="2300" dirty="0">
                <a:latin typeface="+mj-lt"/>
              </a:rPr>
              <a:t>, however, a program called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assembler</a:t>
            </a:r>
            <a:r>
              <a:rPr lang="en-US" altLang="en-US" sz="2300" dirty="0">
                <a:latin typeface="+mj-lt"/>
              </a:rPr>
              <a:t> is used to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convert assembly language programs into machine code</a:t>
            </a:r>
            <a:r>
              <a:rPr lang="en-US" altLang="en-US" sz="2300" dirty="0">
                <a:latin typeface="+mj-lt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Writing code in assembly language is easier than in machine language. However, it is still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tedious to write code in assembly language</a:t>
            </a:r>
            <a:r>
              <a:rPr lang="en-US" altLang="en-US" sz="2300" dirty="0">
                <a:latin typeface="+mj-lt"/>
              </a:rPr>
              <a:t>.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For example, to add two numbers, you might write an instruction in assembly code like this:</a:t>
            </a:r>
          </a:p>
          <a:p>
            <a:pPr algn="ctr">
              <a:lnSpc>
                <a:spcPct val="90000"/>
              </a:lnSpc>
              <a:buNone/>
            </a:pPr>
            <a:r>
              <a:rPr lang="en-US" altLang="en-US" sz="2800" b="1" dirty="0">
                <a:solidFill>
                  <a:schemeClr val="tx2"/>
                </a:solidFill>
                <a:latin typeface="Courier New" panose="02070309020205020404" pitchFamily="49" charset="0"/>
                <a:cs typeface="Times New Roman" panose="02020603050405020304" pitchFamily="18" charset="0"/>
              </a:rPr>
              <a:t>ADD 2, 3, result</a:t>
            </a:r>
          </a:p>
          <a:p>
            <a:pPr algn="ctr">
              <a:lnSpc>
                <a:spcPct val="90000"/>
              </a:lnSpc>
              <a:buNone/>
            </a:pPr>
            <a:endParaRPr lang="en-US" altLang="en-US" b="1" dirty="0">
              <a:solidFill>
                <a:schemeClr val="tx2"/>
              </a:solidFill>
              <a:latin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D64369-65DC-482D-9F01-6FB324AEA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635" y="5257800"/>
            <a:ext cx="4640729" cy="1072133"/>
          </a:xfrm>
          <a:prstGeom prst="rect">
            <a:avLst/>
          </a:prstGeom>
        </p:spPr>
      </p:pic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F2AF3426-3FFF-4E50-9421-C6517B9E39E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2D8ACF9A-AE67-41FC-8038-F68B2665CB6A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33474929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026">
            <a:extLst>
              <a:ext uri="{FF2B5EF4-FFF2-40B4-BE49-F238E27FC236}">
                <a16:creationId xmlns:a16="http://schemas.microsoft.com/office/drawing/2014/main" id="{618B2ECA-CA4E-47A4-B640-667749B2E7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Programming Languages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8162D0-6295-4603-838C-17F102D5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26628" name="Rectangle 1027">
            <a:extLst>
              <a:ext uri="{FF2B5EF4-FFF2-40B4-BE49-F238E27FC236}">
                <a16:creationId xmlns:a16="http://schemas.microsoft.com/office/drawing/2014/main" id="{0C1AB8FD-356B-4DE0-BE5D-2D31B6A04B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599" y="1143001"/>
            <a:ext cx="8686801" cy="457199"/>
          </a:xfrm>
        </p:spPr>
        <p:txBody>
          <a:bodyPr/>
          <a:lstStyle/>
          <a:p>
            <a:pPr marL="0" indent="0" algn="ctr">
              <a:buFont typeface="Monotype Sorts" pitchFamily="2" charset="2"/>
              <a:buNone/>
            </a:pP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Machine Language </a:t>
            </a:r>
            <a:r>
              <a:rPr lang="en-US" altLang="en-US" sz="2400" dirty="0"/>
              <a:t>	</a:t>
            </a: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Assembly Language 	</a:t>
            </a:r>
            <a:r>
              <a:rPr lang="en-US" altLang="en-US" sz="2400" b="1" dirty="0">
                <a:solidFill>
                  <a:schemeClr val="accent3"/>
                </a:solidFill>
              </a:rPr>
              <a:t>High-Level Language</a:t>
            </a:r>
          </a:p>
        </p:txBody>
      </p:sp>
      <p:sp>
        <p:nvSpPr>
          <p:cNvPr id="26629" name="Rectangle 1028">
            <a:extLst>
              <a:ext uri="{FF2B5EF4-FFF2-40B4-BE49-F238E27FC236}">
                <a16:creationId xmlns:a16="http://schemas.microsoft.com/office/drawing/2014/main" id="{289805CA-A590-4124-A259-E08A380BE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76399"/>
            <a:ext cx="8686800" cy="47778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The high-level languages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are English-like </a:t>
            </a:r>
            <a:r>
              <a:rPr lang="en-US" altLang="en-US" sz="2300" dirty="0">
                <a:latin typeface="+mj-lt"/>
              </a:rPr>
              <a:t>and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easy to learn </a:t>
            </a:r>
            <a:r>
              <a:rPr lang="en-US" altLang="en-US" sz="2300" dirty="0">
                <a:latin typeface="+mj-lt"/>
              </a:rPr>
              <a:t>and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program</a:t>
            </a:r>
            <a:r>
              <a:rPr lang="en-US" altLang="en-US" sz="2300" dirty="0">
                <a:latin typeface="+mj-lt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Since the computer cannot understand high-level languages, however, a program called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interpreter</a:t>
            </a:r>
            <a:r>
              <a:rPr lang="en-US" altLang="en-US" sz="2300" dirty="0">
                <a:latin typeface="+mj-lt"/>
              </a:rPr>
              <a:t> or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compiler</a:t>
            </a:r>
            <a:r>
              <a:rPr lang="en-US" altLang="en-US" sz="2300" dirty="0">
                <a:latin typeface="+mj-lt"/>
              </a:rPr>
              <a:t> is used to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convert</a:t>
            </a:r>
            <a:r>
              <a:rPr lang="en-US" altLang="en-US" sz="2300" dirty="0">
                <a:latin typeface="+mj-lt"/>
              </a:rPr>
              <a:t> high-level language programs into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machine code</a:t>
            </a:r>
            <a:r>
              <a:rPr lang="en-US" altLang="en-US" sz="2300" dirty="0">
                <a:latin typeface="+mj-lt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300" dirty="0">
                <a:latin typeface="+mj-lt"/>
              </a:rPr>
              <a:t>For example, the following is a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high-level language statement (instruction) </a:t>
            </a:r>
            <a:r>
              <a:rPr lang="en-US" altLang="en-US" sz="2300" dirty="0">
                <a:latin typeface="+mj-lt"/>
              </a:rPr>
              <a:t>that computes </a:t>
            </a:r>
            <a:r>
              <a:rPr lang="en-US" altLang="en-US" sz="2300" dirty="0">
                <a:solidFill>
                  <a:schemeClr val="accent2"/>
                </a:solidFill>
                <a:latin typeface="+mj-lt"/>
              </a:rPr>
              <a:t>the area of a circle </a:t>
            </a:r>
            <a:r>
              <a:rPr lang="en-US" altLang="en-US" sz="2300" dirty="0">
                <a:latin typeface="+mj-lt"/>
              </a:rPr>
              <a:t>with radius 5:</a:t>
            </a:r>
          </a:p>
          <a:p>
            <a:pPr algn="ctr">
              <a:lnSpc>
                <a:spcPct val="90000"/>
              </a:lnSpc>
              <a:buNone/>
            </a:pPr>
            <a:r>
              <a:rPr lang="en-US" altLang="en-US" sz="2800" b="1" dirty="0">
                <a:solidFill>
                  <a:schemeClr val="tx2"/>
                </a:solidFill>
                <a:latin typeface="Courier New" panose="02070309020205020404" pitchFamily="49" charset="0"/>
                <a:cs typeface="Times New Roman" panose="02020603050405020304" pitchFamily="18" charset="0"/>
              </a:rPr>
              <a:t>area = 5 * 5 * 3.1415</a:t>
            </a:r>
          </a:p>
          <a:p>
            <a:pPr algn="ctr">
              <a:lnSpc>
                <a:spcPct val="90000"/>
              </a:lnSpc>
              <a:buNone/>
            </a:pPr>
            <a:endParaRPr lang="en-US" altLang="en-US" b="1" dirty="0">
              <a:solidFill>
                <a:schemeClr val="tx2"/>
              </a:solidFill>
              <a:latin typeface="Courier New" panose="02070309020205020404" pitchFamily="49" charset="0"/>
            </a:endParaRPr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82EF998E-2064-4BB0-9485-75E2DFF26CF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D22A6802-B026-4407-8F54-5B283CA80630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33273778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026">
            <a:extLst>
              <a:ext uri="{FF2B5EF4-FFF2-40B4-BE49-F238E27FC236}">
                <a16:creationId xmlns:a16="http://schemas.microsoft.com/office/drawing/2014/main" id="{4F999691-5B43-4F23-A7AC-7E77DC4022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Popular High-Level Languages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EA716F-8203-41F2-A6FF-3C22F11DA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809E47-DA8F-45F8-90D6-6E951CBF3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82" y="1408171"/>
            <a:ext cx="8939035" cy="4648603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B7977BEA-4ED4-4603-B502-7449A96CE5A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3371F0F6-DD54-461D-8424-5D171ED9425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23E37-B0CF-46E6-A39E-FEEC8B84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Interpreting/Compiling Source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0463F-662A-46ED-AFBA-B88012803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AF896-5469-4979-8A49-ED760442D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instructions in a high-level programming language are called </a:t>
            </a:r>
            <a:r>
              <a:rPr lang="en-US" dirty="0">
                <a:solidFill>
                  <a:schemeClr val="accent2"/>
                </a:solidFill>
              </a:rPr>
              <a:t>statements</a:t>
            </a:r>
            <a:r>
              <a:rPr lang="en-US" dirty="0"/>
              <a:t>.</a:t>
            </a:r>
          </a:p>
          <a:p>
            <a:pPr algn="justLow"/>
            <a:r>
              <a:rPr lang="en-US" dirty="0"/>
              <a:t>A program written in a high-level language is called a </a:t>
            </a:r>
            <a:r>
              <a:rPr lang="en-US" dirty="0">
                <a:solidFill>
                  <a:schemeClr val="accent2"/>
                </a:solidFill>
              </a:rPr>
              <a:t>source program </a:t>
            </a:r>
            <a:r>
              <a:rPr lang="en-US" dirty="0"/>
              <a:t>or </a:t>
            </a:r>
            <a:r>
              <a:rPr lang="en-US" dirty="0">
                <a:solidFill>
                  <a:schemeClr val="accent2"/>
                </a:solidFill>
              </a:rPr>
              <a:t>source code</a:t>
            </a:r>
            <a:r>
              <a:rPr lang="en-US" dirty="0"/>
              <a:t>.</a:t>
            </a:r>
          </a:p>
          <a:p>
            <a:pPr algn="justLow"/>
            <a:r>
              <a:rPr lang="en-US" dirty="0"/>
              <a:t>Because a computer cannot understand a source program, a source program must be translated into </a:t>
            </a:r>
            <a:r>
              <a:rPr lang="en-US" dirty="0">
                <a:solidFill>
                  <a:schemeClr val="accent2"/>
                </a:solidFill>
              </a:rPr>
              <a:t>machine code </a:t>
            </a:r>
            <a:r>
              <a:rPr lang="en-US" dirty="0"/>
              <a:t>for execution.</a:t>
            </a:r>
          </a:p>
          <a:p>
            <a:pPr algn="justLow"/>
            <a:r>
              <a:rPr lang="en-US" dirty="0"/>
              <a:t>The translation can be done using another programming tool called an </a:t>
            </a:r>
            <a:r>
              <a:rPr lang="en-US" dirty="0">
                <a:solidFill>
                  <a:schemeClr val="accent2"/>
                </a:solidFill>
              </a:rPr>
              <a:t>interpreter</a:t>
            </a:r>
            <a:r>
              <a:rPr lang="en-US" dirty="0"/>
              <a:t> or a </a:t>
            </a:r>
            <a:r>
              <a:rPr lang="en-US" dirty="0">
                <a:solidFill>
                  <a:schemeClr val="accent2"/>
                </a:solidFill>
              </a:rPr>
              <a:t>compiler</a:t>
            </a:r>
            <a:r>
              <a:rPr lang="en-US" dirty="0"/>
              <a:t>.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AB8D6E09-8C13-4D8A-92C8-35EA6CDD317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D7706B6B-CCB1-4615-A5E3-57F85D9C345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17047842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D4BF1-AC9D-4861-96C4-079488305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Source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0F133D-988E-40FA-8A43-58EE052FD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C76D5-92F1-436C-8027-04BD42460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An </a:t>
            </a:r>
            <a:r>
              <a:rPr lang="en-US" dirty="0">
                <a:solidFill>
                  <a:schemeClr val="accent2"/>
                </a:solidFill>
              </a:rPr>
              <a:t>interpreter</a:t>
            </a:r>
            <a:r>
              <a:rPr lang="en-US" dirty="0"/>
              <a:t> reads one </a:t>
            </a:r>
            <a:r>
              <a:rPr lang="en-US" dirty="0">
                <a:solidFill>
                  <a:schemeClr val="accent2"/>
                </a:solidFill>
              </a:rPr>
              <a:t>statement</a:t>
            </a:r>
            <a:r>
              <a:rPr lang="en-US" dirty="0"/>
              <a:t> from the </a:t>
            </a:r>
            <a:r>
              <a:rPr lang="en-US" dirty="0">
                <a:solidFill>
                  <a:schemeClr val="accent2"/>
                </a:solidFill>
              </a:rPr>
              <a:t>source code</a:t>
            </a:r>
            <a:r>
              <a:rPr lang="en-US" dirty="0"/>
              <a:t>, translates it to the </a:t>
            </a:r>
            <a:r>
              <a:rPr lang="en-US" dirty="0">
                <a:solidFill>
                  <a:schemeClr val="accent2"/>
                </a:solidFill>
              </a:rPr>
              <a:t>machine code </a:t>
            </a:r>
            <a:r>
              <a:rPr lang="en-US" dirty="0"/>
              <a:t>or </a:t>
            </a:r>
            <a:r>
              <a:rPr lang="en-US" dirty="0">
                <a:solidFill>
                  <a:schemeClr val="accent2"/>
                </a:solidFill>
              </a:rPr>
              <a:t>virtual machine code</a:t>
            </a:r>
            <a:r>
              <a:rPr lang="en-US" dirty="0"/>
              <a:t>, and then executes it right away.</a:t>
            </a:r>
          </a:p>
          <a:p>
            <a:pPr algn="just"/>
            <a:r>
              <a:rPr lang="en-US" dirty="0"/>
              <a:t>Note that a statement from the source code may be translated into several machine instructions.</a:t>
            </a:r>
          </a:p>
          <a:p>
            <a:pPr algn="just"/>
            <a:endParaRPr lang="en-US" dirty="0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E86508FD-4314-4732-A007-09B889105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3886200"/>
            <a:ext cx="786765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E4E0B1A8-43CA-4A04-845C-E235519CE17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1888ACE0-142E-4A13-AD86-C840934B4707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1822105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49671-21FA-489D-ADDA-627943CFE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Compiling Source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CED97-966E-4019-834F-45BA88845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B29AE-35BD-4B86-B529-57FB021F6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A </a:t>
            </a:r>
            <a:r>
              <a:rPr lang="en-US" dirty="0">
                <a:solidFill>
                  <a:schemeClr val="accent2"/>
                </a:solidFill>
              </a:rPr>
              <a:t>compiler</a:t>
            </a:r>
            <a:r>
              <a:rPr lang="en-US" dirty="0"/>
              <a:t> translates the entire </a:t>
            </a:r>
            <a:r>
              <a:rPr lang="en-US" dirty="0">
                <a:solidFill>
                  <a:schemeClr val="accent2"/>
                </a:solidFill>
              </a:rPr>
              <a:t>source code </a:t>
            </a:r>
            <a:r>
              <a:rPr lang="en-US" dirty="0"/>
              <a:t>into a </a:t>
            </a:r>
            <a:r>
              <a:rPr lang="en-US" dirty="0">
                <a:solidFill>
                  <a:schemeClr val="accent2"/>
                </a:solidFill>
              </a:rPr>
              <a:t>machine-code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file</a:t>
            </a:r>
            <a:r>
              <a:rPr lang="en-US" dirty="0"/>
              <a:t>, and the </a:t>
            </a:r>
            <a:r>
              <a:rPr lang="en-US" dirty="0">
                <a:solidFill>
                  <a:schemeClr val="accent2"/>
                </a:solidFill>
              </a:rPr>
              <a:t>machine-code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file</a:t>
            </a:r>
            <a:r>
              <a:rPr lang="en-US" dirty="0"/>
              <a:t> is then executed.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EFC1A9B-478B-4ECF-A623-C6B2BD981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3668713"/>
            <a:ext cx="897255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BA39CA86-4F92-420B-8866-0FBB78AEB3B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486BA5E2-E456-4328-AB12-DA3BEA7A7DF0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3124123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75B1F-C3C1-462F-8156-7D7135A5B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DEE725-D32F-4C2D-86D9-6D69904F7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9C4B0-9109-4B6A-816F-B8FB191BD566}" type="slidenum">
              <a:rPr lang="en-US" smtClean="0"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4EBB39-EE9D-4F8F-8C2F-AEB1D9343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Program 1: Welcome with Two Messages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Program 2: Welcome With Three Messages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Program 3: Compute an Expression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hlinkClick r:id="rId5" action="ppaction://hlinksldjump"/>
            <a:extLst>
              <a:ext uri="{FF2B5EF4-FFF2-40B4-BE49-F238E27FC236}">
                <a16:creationId xmlns:a16="http://schemas.microsoft.com/office/drawing/2014/main" id="{4AE957BB-3403-4643-B409-0B338FA539E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CEFC185-FF07-4253-8EA8-935BBFC8DA64}"/>
              </a:ext>
            </a:extLst>
          </p:cNvPr>
          <p:cNvGrpSpPr/>
          <p:nvPr/>
        </p:nvGrpSpPr>
        <p:grpSpPr>
          <a:xfrm>
            <a:off x="7425344" y="76200"/>
            <a:ext cx="1719873" cy="386966"/>
            <a:chOff x="7424126" y="533361"/>
            <a:chExt cx="1719873" cy="3869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1F79DD3-4174-49AD-B547-F72AA13F2499}"/>
                </a:ext>
              </a:extLst>
            </p:cNvPr>
            <p:cNvSpPr txBox="1"/>
            <p:nvPr/>
          </p:nvSpPr>
          <p:spPr>
            <a:xfrm>
              <a:off x="7424126" y="533361"/>
              <a:ext cx="1719873" cy="386966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endParaRPr lang="en-US" sz="1200" b="1" dirty="0">
                <a:solidFill>
                  <a:schemeClr val="accent3"/>
                </a:solidFill>
              </a:endParaRPr>
            </a:p>
          </p:txBody>
        </p:sp>
        <p:sp>
          <p:nvSpPr>
            <p:cNvPr id="8" name="TextBox 7">
              <a:hlinkClick r:id="rId7"/>
              <a:extLst>
                <a:ext uri="{FF2B5EF4-FFF2-40B4-BE49-F238E27FC236}">
                  <a16:creationId xmlns:a16="http://schemas.microsoft.com/office/drawing/2014/main" id="{A1B4CE4F-F35C-4914-87DA-E7C896E256E2}"/>
                </a:ext>
              </a:extLst>
            </p:cNvPr>
            <p:cNvSpPr txBox="1"/>
            <p:nvPr/>
          </p:nvSpPr>
          <p:spPr>
            <a:xfrm>
              <a:off x="7424126" y="598995"/>
              <a:ext cx="1573569" cy="276999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u="sng" dirty="0">
                  <a:solidFill>
                    <a:srgbClr val="0070C0"/>
                  </a:solidFill>
                </a:rPr>
                <a:t>Python Online IDE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F87B534-A88B-42E4-88C3-A30056F288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87783" y="642849"/>
              <a:ext cx="193294" cy="19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02973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C7EEFF1-BCD8-4B36-B8CE-87E9CC03B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1.4. </a:t>
            </a:r>
            <a:r>
              <a:rPr lang="en-US" dirty="0"/>
              <a:t>Operating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24C5DD-8FEE-4EF3-B8CD-DD8BFB678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06E37A9A-AD4B-4552-B689-59D16DFEF4F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7DB7FEAB-AD7A-45C3-9A77-1537B9AB7FF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26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026">
            <a:extLst>
              <a:ext uri="{FF2B5EF4-FFF2-40B4-BE49-F238E27FC236}">
                <a16:creationId xmlns:a16="http://schemas.microsoft.com/office/drawing/2014/main" id="{03EC5CB5-8D95-4AD7-BB1A-E8600C8DDA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r>
              <a:rPr lang="en-US" altLang="en-US"/>
              <a:t>Operating Systems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3F15AA-A56D-4951-B83D-39436422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32772" name="Rectangle 1027">
            <a:extLst>
              <a:ext uri="{FF2B5EF4-FFF2-40B4-BE49-F238E27FC236}">
                <a16:creationId xmlns:a16="http://schemas.microsoft.com/office/drawing/2014/main" id="{2DFA9907-40C9-4E6D-B2B1-A0647AC4E0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4495800" cy="5334000"/>
          </a:xfrm>
        </p:spPr>
        <p:txBody>
          <a:bodyPr/>
          <a:lstStyle/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The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operating system </a:t>
            </a:r>
            <a:r>
              <a:rPr lang="en-US" altLang="en-US" sz="2400" dirty="0"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OS</a:t>
            </a:r>
            <a:r>
              <a:rPr lang="en-US" altLang="en-US" sz="2400" dirty="0">
                <a:cs typeface="Times New Roman" panose="02020603050405020304" pitchFamily="18" charset="0"/>
              </a:rPr>
              <a:t>) is a program that manages and controls a computer’s activities.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You are probably using Windows 10, Linux, or macOS.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Windows is currently the most popular PC operating system. </a:t>
            </a:r>
          </a:p>
          <a:p>
            <a:pPr algn="just"/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Application programs </a:t>
            </a:r>
            <a:r>
              <a:rPr lang="en-US" altLang="en-US" sz="2400" dirty="0">
                <a:cs typeface="Times New Roman" panose="02020603050405020304" pitchFamily="18" charset="0"/>
              </a:rPr>
              <a:t>- such as an Internet browser and a word processor - cannot run without an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operating system</a:t>
            </a:r>
            <a:r>
              <a:rPr lang="en-US" altLang="en-US" sz="2400" dirty="0"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2773" name="Rectangle 1028">
            <a:extLst>
              <a:ext uri="{FF2B5EF4-FFF2-40B4-BE49-F238E27FC236}">
                <a16:creationId xmlns:a16="http://schemas.microsoft.com/office/drawing/2014/main" id="{80CDE496-7DB6-4749-B4A6-2BDB075AAE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75" y="3138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32774" name="Rectangle 1031">
            <a:extLst>
              <a:ext uri="{FF2B5EF4-FFF2-40B4-BE49-F238E27FC236}">
                <a16:creationId xmlns:a16="http://schemas.microsoft.com/office/drawing/2014/main" id="{F5BA44A2-F493-45B9-A428-07C791CAD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6638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3B67C6-BDEB-4C17-8AE9-ABFE4EA7A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503" y="1311022"/>
            <a:ext cx="3494016" cy="4235956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21F730B3-EAE3-4FC0-BD6D-05460303EE0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F829A326-A8F2-48CE-AA5D-202F1A45F55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1.4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D204359-D336-4474-90A7-8E61A2D02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1.5. </a:t>
            </a:r>
            <a:r>
              <a:rPr lang="en-US" dirty="0"/>
              <a:t>The History of Python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E0C074-6E5D-4706-A5D2-1360823CA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E57274-47F6-4F43-95CD-4E8A61A45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What is Python?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Python’s History</a:t>
            </a:r>
            <a:endParaRPr lang="en-US" dirty="0"/>
          </a:p>
          <a:p>
            <a:r>
              <a:rPr lang="fi-FI" dirty="0">
                <a:hlinkClick r:id="rId4" action="ppaction://hlinksldjump"/>
              </a:rPr>
              <a:t>Python 2 vs Python 3</a:t>
            </a:r>
            <a:endParaRPr lang="en-US" dirty="0"/>
          </a:p>
        </p:txBody>
      </p:sp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AA135683-F807-4CC8-AE3F-A4817981B62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4" name="Picture 3" descr="A close up of a sign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639B9693-E0C4-4A25-BA57-8563B2E2DD0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34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id="{B4910E6B-808F-4956-9A09-D622D45759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What is Python?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751920-4B6F-4968-A112-96AE8479D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7" name="Rectangle 1028">
            <a:extLst>
              <a:ext uri="{FF2B5EF4-FFF2-40B4-BE49-F238E27FC236}">
                <a16:creationId xmlns:a16="http://schemas.microsoft.com/office/drawing/2014/main" id="{70B3AEC8-4C77-4BE9-88FD-F8E78E9F9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19" y="1676399"/>
            <a:ext cx="8686800" cy="47778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Python is a general-purpose programming language. </a:t>
            </a:r>
          </a:p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That means you can use Python to write code for any programming tasks.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Python are now used in Google search engine, in mission critical projects in NASA, in processing financial transactions at New York Stock Exchange.</a:t>
            </a:r>
          </a:p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400" dirty="0">
              <a:latin typeface="+mj-lt"/>
            </a:endParaRPr>
          </a:p>
        </p:txBody>
      </p:sp>
      <p:sp>
        <p:nvSpPr>
          <p:cNvPr id="8" name="Rectangle 1027">
            <a:extLst>
              <a:ext uri="{FF2B5EF4-FFF2-40B4-BE49-F238E27FC236}">
                <a16:creationId xmlns:a16="http://schemas.microsoft.com/office/drawing/2014/main" id="{BA1515B1-8B87-4ED3-BE9B-9DC1ED108FB8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1143000"/>
            <a:ext cx="8686800" cy="4572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marL="365760" indent="-27432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Monotype Sorts" pitchFamily="2" charset="2"/>
              <a:buNone/>
            </a:pPr>
            <a:r>
              <a:rPr lang="en-US" altLang="en-US" sz="2400" b="1" dirty="0">
                <a:solidFill>
                  <a:schemeClr val="accent3"/>
                </a:solidFill>
              </a:rPr>
              <a:t>General Purpose       </a:t>
            </a: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Interpreted        Object-Oriented</a:t>
            </a:r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68BEB8AA-2D40-4ED5-971C-51FE7CFB65B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51109A49-7D4F-4B2D-A84F-8875EA4D63AF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1.5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>
            <a:extLst>
              <a:ext uri="{FF2B5EF4-FFF2-40B4-BE49-F238E27FC236}">
                <a16:creationId xmlns:a16="http://schemas.microsoft.com/office/drawing/2014/main" id="{68BF5339-E944-4363-A9AF-A737D58638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What is Python?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174368-839F-43D6-BBE1-A04F1250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8" name="Rectangle 1027">
            <a:extLst>
              <a:ext uri="{FF2B5EF4-FFF2-40B4-BE49-F238E27FC236}">
                <a16:creationId xmlns:a16="http://schemas.microsoft.com/office/drawing/2014/main" id="{2AC03456-74F2-4E5B-9A7C-714FF52753A7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1143000"/>
            <a:ext cx="8686800" cy="4572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marL="365760" indent="-27432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Monotype Sorts" pitchFamily="2" charset="2"/>
              <a:buNone/>
            </a:pP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General Purpose       </a:t>
            </a:r>
            <a:r>
              <a:rPr lang="en-US" altLang="en-US" sz="2400" b="1" dirty="0">
                <a:solidFill>
                  <a:schemeClr val="accent3"/>
                </a:solidFill>
              </a:rPr>
              <a:t>Interpreted</a:t>
            </a: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Object-Oriented</a:t>
            </a:r>
          </a:p>
        </p:txBody>
      </p:sp>
      <p:sp>
        <p:nvSpPr>
          <p:cNvPr id="9" name="Rectangle 1028">
            <a:extLst>
              <a:ext uri="{FF2B5EF4-FFF2-40B4-BE49-F238E27FC236}">
                <a16:creationId xmlns:a16="http://schemas.microsoft.com/office/drawing/2014/main" id="{6C3B5C2B-0AD3-43EB-928A-A918C9976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19" y="1676399"/>
            <a:ext cx="8686800" cy="47778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Python is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interpreted</a:t>
            </a:r>
            <a:r>
              <a:rPr lang="en-US" altLang="en-US" sz="2400" dirty="0">
                <a:latin typeface="+mj-lt"/>
              </a:rPr>
              <a:t>.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Which means that python code is translated and executed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one statement at a time </a:t>
            </a:r>
            <a:r>
              <a:rPr lang="en-US" altLang="en-US" sz="2400" dirty="0">
                <a:latin typeface="+mj-lt"/>
              </a:rPr>
              <a:t>by an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interpreter</a:t>
            </a:r>
            <a:r>
              <a:rPr lang="en-US" altLang="en-US" sz="2400" dirty="0">
                <a:latin typeface="+mj-lt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In a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compiled language</a:t>
            </a:r>
            <a:r>
              <a:rPr lang="en-US" altLang="en-US" sz="2400" dirty="0">
                <a:latin typeface="+mj-lt"/>
              </a:rPr>
              <a:t>, the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entire source code </a:t>
            </a:r>
            <a:r>
              <a:rPr lang="en-US" altLang="en-US" sz="2400" dirty="0">
                <a:latin typeface="+mj-lt"/>
              </a:rPr>
              <a:t>is compiled and then executed altogether.</a:t>
            </a:r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BDAE4450-D5AF-4F1A-B257-98E9DC1196E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B243A7ED-E719-4274-917B-ED38F8B4990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1.5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>
            <a:extLst>
              <a:ext uri="{FF2B5EF4-FFF2-40B4-BE49-F238E27FC236}">
                <a16:creationId xmlns:a16="http://schemas.microsoft.com/office/drawing/2014/main" id="{D2141EF5-B61D-4A56-A42B-6FD69BAC2A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What is Python?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91BC42-4294-4E3E-91FB-492C78EE0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6" name="Rectangle 1027">
            <a:extLst>
              <a:ext uri="{FF2B5EF4-FFF2-40B4-BE49-F238E27FC236}">
                <a16:creationId xmlns:a16="http://schemas.microsoft.com/office/drawing/2014/main" id="{D966DF9B-27BC-40E4-9A50-16CD341BEFAE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1143000"/>
            <a:ext cx="8686800" cy="4572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marL="365760" indent="-27432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Monotype Sorts" pitchFamily="2" charset="2"/>
              <a:buNone/>
            </a:pPr>
            <a:r>
              <a:rPr lang="en-US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General Purpose       Interpreted        </a:t>
            </a:r>
            <a:r>
              <a:rPr lang="en-US" altLang="en-US" sz="2400" b="1" dirty="0">
                <a:solidFill>
                  <a:schemeClr val="accent3"/>
                </a:solidFill>
              </a:rPr>
              <a:t>Object-Oriented</a:t>
            </a:r>
          </a:p>
        </p:txBody>
      </p:sp>
      <p:sp>
        <p:nvSpPr>
          <p:cNvPr id="9" name="Rectangle 1028">
            <a:extLst>
              <a:ext uri="{FF2B5EF4-FFF2-40B4-BE49-F238E27FC236}">
                <a16:creationId xmlns:a16="http://schemas.microsoft.com/office/drawing/2014/main" id="{D7164AF1-C583-48D8-B7CC-C211F452B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19" y="1676399"/>
            <a:ext cx="8686800" cy="47778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Python is an object-oriented programming language. </a:t>
            </a:r>
          </a:p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Data in Python are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objects</a:t>
            </a:r>
            <a:r>
              <a:rPr lang="en-US" altLang="en-US" sz="2400" dirty="0">
                <a:latin typeface="+mj-lt"/>
              </a:rPr>
              <a:t> created from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classes</a:t>
            </a:r>
            <a:r>
              <a:rPr lang="en-US" altLang="en-US" sz="2400" dirty="0">
                <a:latin typeface="+mj-lt"/>
              </a:rPr>
              <a:t>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A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class</a:t>
            </a:r>
            <a:r>
              <a:rPr lang="en-US" altLang="en-US" sz="2400" dirty="0">
                <a:latin typeface="+mj-lt"/>
              </a:rPr>
              <a:t> is essentially a type that defines the objects of the same kind with properties and methods for manipulating objects. </a:t>
            </a:r>
          </a:p>
          <a:p>
            <a:pPr marL="457200" indent="-342900" algn="justLow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Object-oriented programming is a powerful tool for developing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reusable software</a:t>
            </a:r>
            <a:r>
              <a:rPr lang="en-US" altLang="en-US" sz="2400" dirty="0">
                <a:latin typeface="+mj-lt"/>
              </a:rPr>
              <a:t>.</a:t>
            </a:r>
          </a:p>
          <a:p>
            <a:pPr marL="4572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400" dirty="0">
              <a:latin typeface="+mj-lt"/>
            </a:endParaRPr>
          </a:p>
        </p:txBody>
      </p:sp>
      <p:pic>
        <p:nvPicPr>
          <p:cNvPr id="7" name="Picture 6">
            <a:hlinkClick r:id="rId2" action="ppaction://hlinksldjump"/>
            <a:extLst>
              <a:ext uri="{FF2B5EF4-FFF2-40B4-BE49-F238E27FC236}">
                <a16:creationId xmlns:a16="http://schemas.microsoft.com/office/drawing/2014/main" id="{BE128525-11A4-490B-8AD2-29AAE8FE73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F7D10605-4C4F-49B5-A61C-EEE28BFA33D2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1.5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>
            <a:extLst>
              <a:ext uri="{FF2B5EF4-FFF2-40B4-BE49-F238E27FC236}">
                <a16:creationId xmlns:a16="http://schemas.microsoft.com/office/drawing/2014/main" id="{66AE20B4-DBD5-42A9-A2E1-3ABAEA4745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Python’s History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127414-B808-4D84-8F22-35BACCA15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C479534F-F051-49E2-9010-DED019D224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500" dirty="0"/>
              <a:t>Python is created by </a:t>
            </a:r>
            <a:r>
              <a:rPr lang="en-US" altLang="en-US" sz="2500" i="1" dirty="0"/>
              <a:t>Guido van Rossum </a:t>
            </a:r>
            <a:r>
              <a:rPr lang="en-US" altLang="en-US" sz="2500" dirty="0"/>
              <a:t>in Netherlands in 1990.</a:t>
            </a:r>
          </a:p>
          <a:p>
            <a:pPr>
              <a:spcBef>
                <a:spcPct val="50000"/>
              </a:spcBef>
            </a:pPr>
            <a:r>
              <a:rPr lang="en-US" altLang="en-US" sz="2500" dirty="0"/>
              <a:t>Python is </a:t>
            </a:r>
            <a:r>
              <a:rPr lang="en-US" altLang="en-US" sz="2500" dirty="0">
                <a:solidFill>
                  <a:schemeClr val="accent2"/>
                </a:solidFill>
              </a:rPr>
              <a:t>open source</a:t>
            </a:r>
            <a:r>
              <a:rPr lang="en-US" altLang="en-US" sz="2500" dirty="0"/>
              <a:t>.</a:t>
            </a:r>
          </a:p>
          <a:p>
            <a:pPr algn="justLow">
              <a:spcBef>
                <a:spcPct val="50000"/>
              </a:spcBef>
            </a:pPr>
            <a:r>
              <a:rPr lang="en-US" altLang="en-US" sz="2500" dirty="0">
                <a:solidFill>
                  <a:schemeClr val="accent2"/>
                </a:solidFill>
              </a:rPr>
              <a:t>Open-source software </a:t>
            </a:r>
            <a:r>
              <a:rPr lang="en-US" altLang="en-US" sz="2500" dirty="0"/>
              <a:t>is a type of computer software in which source code is released under a license in which the copyright holder grants users the rights to study, change, and distribute the software to anyone and for any purpose. 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56FC8264-089D-4C97-907F-435323905B2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53F9E899-898E-4645-9E2E-E3A452F95C3B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1.5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>
            <a:extLst>
              <a:ext uri="{FF2B5EF4-FFF2-40B4-BE49-F238E27FC236}">
                <a16:creationId xmlns:a16="http://schemas.microsoft.com/office/drawing/2014/main" id="{9B93FEA5-A934-423D-8D69-87D5D75A35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Python 2 vs Python 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832FC7-6557-4949-AB4D-F6B11A688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497C815A-4716-401C-AF9B-21C573DD81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70C0"/>
                </a:solidFill>
              </a:rPr>
              <a:t>Python 3</a:t>
            </a:r>
            <a:r>
              <a:rPr lang="en-US" altLang="en-US" sz="2400" dirty="0"/>
              <a:t> is a newer version, but </a:t>
            </a:r>
            <a:r>
              <a:rPr lang="en-US" altLang="en-US" sz="2400" dirty="0">
                <a:solidFill>
                  <a:schemeClr val="accent2"/>
                </a:solidFill>
              </a:rPr>
              <a:t>it is not backward compatible with </a:t>
            </a:r>
            <a:r>
              <a:rPr lang="en-US" altLang="en-US" sz="2400" dirty="0">
                <a:solidFill>
                  <a:srgbClr val="7030A0"/>
                </a:solidFill>
              </a:rPr>
              <a:t>Python 2</a:t>
            </a:r>
            <a:r>
              <a:rPr lang="en-US" altLang="en-US" sz="24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/>
              <a:t>That means if you write a program using </a:t>
            </a:r>
            <a:r>
              <a:rPr lang="en-US" altLang="en-US" sz="2400" dirty="0">
                <a:solidFill>
                  <a:srgbClr val="7030A0"/>
                </a:solidFill>
              </a:rPr>
              <a:t>Python 2</a:t>
            </a:r>
            <a:r>
              <a:rPr lang="en-US" altLang="en-US" sz="2400" dirty="0"/>
              <a:t>, it may not work on </a:t>
            </a:r>
            <a:r>
              <a:rPr lang="en-US" altLang="en-US" sz="2400" dirty="0">
                <a:solidFill>
                  <a:srgbClr val="0070C0"/>
                </a:solidFill>
              </a:rPr>
              <a:t>Python 3</a:t>
            </a:r>
            <a:r>
              <a:rPr lang="en-US" altLang="en-US" sz="2400" dirty="0"/>
              <a:t>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altLang="en-US" sz="2400" dirty="0"/>
              <a:t>For example, the following command works on </a:t>
            </a:r>
            <a:r>
              <a:rPr lang="en-US" altLang="en-US" sz="2400" dirty="0">
                <a:solidFill>
                  <a:srgbClr val="7030A0"/>
                </a:solidFill>
              </a:rPr>
              <a:t>Python 2</a:t>
            </a:r>
            <a:r>
              <a:rPr lang="en-US" altLang="en-US" sz="2400" dirty="0"/>
              <a:t>, but it doesn't work on </a:t>
            </a:r>
            <a:r>
              <a:rPr lang="en-US" altLang="en-US" sz="2400" dirty="0">
                <a:solidFill>
                  <a:srgbClr val="0070C0"/>
                </a:solidFill>
              </a:rPr>
              <a:t>Python 3</a:t>
            </a:r>
            <a:r>
              <a:rPr lang="en-US" altLang="en-US" sz="2400" dirty="0"/>
              <a:t>: </a:t>
            </a:r>
            <a:r>
              <a:rPr lang="en-US" altLang="en-US" sz="2400" dirty="0">
                <a:highlight>
                  <a:srgbClr val="EBF6E6"/>
                </a:highlight>
              </a:rPr>
              <a:t>print "Hello World"</a:t>
            </a:r>
            <a:r>
              <a:rPr lang="en-US" altLang="en-US" sz="2400" dirty="0"/>
              <a:t>.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altLang="en-US" sz="2200" dirty="0"/>
              <a:t>To get the previous command working on </a:t>
            </a:r>
            <a:r>
              <a:rPr lang="en-US" altLang="en-US" sz="2200" dirty="0">
                <a:solidFill>
                  <a:srgbClr val="0070C0"/>
                </a:solidFill>
              </a:rPr>
              <a:t>Python 3</a:t>
            </a:r>
            <a:r>
              <a:rPr lang="en-US" altLang="en-US" sz="2200" dirty="0"/>
              <a:t>, you can write it as the following: </a:t>
            </a:r>
            <a:r>
              <a:rPr lang="en-US" altLang="en-US" sz="2200" dirty="0">
                <a:highlight>
                  <a:srgbClr val="EBF6E6"/>
                </a:highlight>
              </a:rPr>
              <a:t>print("Hello World")</a:t>
            </a:r>
            <a:r>
              <a:rPr lang="en-US" altLang="en-US" sz="22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/>
              <a:t>We will learn and use </a:t>
            </a:r>
            <a:r>
              <a:rPr lang="en-US" altLang="en-US" sz="2400" dirty="0">
                <a:solidFill>
                  <a:srgbClr val="0070C0"/>
                </a:solidFill>
              </a:rPr>
              <a:t>Python 3</a:t>
            </a:r>
            <a:r>
              <a:rPr lang="en-US" altLang="en-US" sz="2400" dirty="0"/>
              <a:t> in this book.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41F934B5-52C8-42DB-947E-2D1BFCB2CA5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5D0AC1DC-7F4E-48B6-AB70-01457A061758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1.5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68870C-A74C-4E13-9C8E-6D58A4617558}"/>
              </a:ext>
            </a:extLst>
          </p:cNvPr>
          <p:cNvCxnSpPr>
            <a:cxnSpLocks/>
          </p:cNvCxnSpPr>
          <p:nvPr/>
        </p:nvCxnSpPr>
        <p:spPr>
          <a:xfrm>
            <a:off x="609600" y="5347646"/>
            <a:ext cx="7974275" cy="0"/>
          </a:xfrm>
          <a:prstGeom prst="line">
            <a:avLst/>
          </a:prstGeom>
          <a:ln w="9525" cap="flat" cmpd="sng" algn="ctr">
            <a:solidFill>
              <a:schemeClr val="bg1">
                <a:lumMod val="8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7F94DC5-A35C-4A98-BA52-834F9B42EE5B}"/>
              </a:ext>
            </a:extLst>
          </p:cNvPr>
          <p:cNvGrpSpPr/>
          <p:nvPr/>
        </p:nvGrpSpPr>
        <p:grpSpPr>
          <a:xfrm>
            <a:off x="609600" y="4517564"/>
            <a:ext cx="8388095" cy="413819"/>
            <a:chOff x="609599" y="1589109"/>
            <a:chExt cx="8388095" cy="413819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B898965-8B05-4393-A9B2-27E0B03F15D4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20" name="Picture 19" descr="A close up of a sign&#10;&#10;Description automatically generated">
              <a:hlinkClick r:id="rId2"/>
              <a:extLst>
                <a:ext uri="{FF2B5EF4-FFF2-40B4-BE49-F238E27FC236}">
                  <a16:creationId xmlns:a16="http://schemas.microsoft.com/office/drawing/2014/main" id="{A39E0F99-F438-4264-9E18-432120FB1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CF01E14-BFEA-4D1B-8AB3-2D510A7D92A9}"/>
              </a:ext>
            </a:extLst>
          </p:cNvPr>
          <p:cNvCxnSpPr>
            <a:cxnSpLocks/>
          </p:cNvCxnSpPr>
          <p:nvPr/>
        </p:nvCxnSpPr>
        <p:spPr>
          <a:xfrm>
            <a:off x="609600" y="4112620"/>
            <a:ext cx="7974275" cy="0"/>
          </a:xfrm>
          <a:prstGeom prst="line">
            <a:avLst/>
          </a:prstGeom>
          <a:ln w="9525" cap="flat" cmpd="sng" algn="ctr">
            <a:solidFill>
              <a:schemeClr val="bg1">
                <a:lumMod val="8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9D2995-FF14-45CD-9B85-C36AF1B4AE7D}"/>
              </a:ext>
            </a:extLst>
          </p:cNvPr>
          <p:cNvGrpSpPr/>
          <p:nvPr/>
        </p:nvGrpSpPr>
        <p:grpSpPr>
          <a:xfrm>
            <a:off x="630572" y="3288951"/>
            <a:ext cx="8388095" cy="413819"/>
            <a:chOff x="609599" y="1589109"/>
            <a:chExt cx="8388095" cy="413819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927330C-0FFC-48C8-9871-768D770A9C8A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4" name="Picture 13" descr="A close up of a sign&#10;&#10;Description automatically generated">
              <a:hlinkClick r:id="rId4"/>
              <a:extLst>
                <a:ext uri="{FF2B5EF4-FFF2-40B4-BE49-F238E27FC236}">
                  <a16:creationId xmlns:a16="http://schemas.microsoft.com/office/drawing/2014/main" id="{47018996-55F8-44D0-AD9D-2EE66DEEA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43B2992-4B90-400B-B70B-F6682846AAE9}"/>
              </a:ext>
            </a:extLst>
          </p:cNvPr>
          <p:cNvGrpSpPr/>
          <p:nvPr/>
        </p:nvGrpSpPr>
        <p:grpSpPr>
          <a:xfrm>
            <a:off x="630572" y="2667000"/>
            <a:ext cx="8388095" cy="413819"/>
            <a:chOff x="609599" y="1589109"/>
            <a:chExt cx="8388095" cy="413819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4C149B4-2967-4B11-B9F4-ED452CFD485D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" y="1797241"/>
              <a:ext cx="7974275" cy="0"/>
            </a:xfrm>
            <a:prstGeom prst="line">
              <a:avLst/>
            </a:prstGeom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1" name="Picture 10" descr="A close up of a sign&#10;&#10;Description automatically generated">
              <a:hlinkClick r:id="rId5"/>
              <a:extLst>
                <a:ext uri="{FF2B5EF4-FFF2-40B4-BE49-F238E27FC236}">
                  <a16:creationId xmlns:a16="http://schemas.microsoft.com/office/drawing/2014/main" id="{3DB13BDC-3C6E-4CCD-A77D-339494E6B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3875" y="1589109"/>
              <a:ext cx="413819" cy="4138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F940E2B-2265-4154-80A1-A5A95725E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1.6. </a:t>
            </a:r>
            <a:r>
              <a:rPr lang="en-US" dirty="0"/>
              <a:t>Getting Started with Python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F6DBFB-58A9-4533-A923-C6C3DF762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E91361F-D734-41F8-B122-4869EFEDA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6" action="ppaction://hlinksldjump"/>
              </a:rPr>
              <a:t>Install Python</a:t>
            </a:r>
            <a:endParaRPr lang="en-US" dirty="0"/>
          </a:p>
          <a:p>
            <a:r>
              <a:rPr lang="en-US" dirty="0">
                <a:solidFill>
                  <a:schemeClr val="accent2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PyCharm </a:t>
            </a:r>
            <a:r>
              <a:rPr lang="en-US" u="sng" dirty="0">
                <a:solidFill>
                  <a:schemeClr val="accent2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IDE</a:t>
            </a:r>
            <a:r>
              <a:rPr lang="en-US" u="sng" dirty="0">
                <a:solidFill>
                  <a:schemeClr val="accent2"/>
                </a:solidFill>
              </a:rPr>
              <a:t> </a:t>
            </a:r>
          </a:p>
          <a:p>
            <a:r>
              <a:rPr lang="en-US" dirty="0">
                <a:solidFill>
                  <a:schemeClr val="accent2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Install PyCharm</a:t>
            </a:r>
            <a:endParaRPr lang="ar-SA" dirty="0">
              <a:solidFill>
                <a:schemeClr val="accent2"/>
              </a:solidFill>
            </a:endParaRPr>
          </a:p>
          <a:p>
            <a:r>
              <a:rPr lang="en-US" dirty="0">
                <a:hlinkClick r:id="rId9" action="ppaction://hlinksldjump"/>
              </a:rPr>
              <a:t>Modes of Python Interpreter </a:t>
            </a:r>
            <a:endParaRPr lang="en-US" dirty="0"/>
          </a:p>
          <a:p>
            <a:r>
              <a:rPr lang="en-US" dirty="0">
                <a:hlinkClick r:id="rId10" action="ppaction://hlinksldjump"/>
              </a:rPr>
              <a:t>Interactive vs Script Mode</a:t>
            </a:r>
            <a:endParaRPr lang="en-US" dirty="0"/>
          </a:p>
        </p:txBody>
      </p:sp>
      <p:pic>
        <p:nvPicPr>
          <p:cNvPr id="8" name="Picture 7">
            <a:hlinkClick r:id="rId11" action="ppaction://hlinksldjump"/>
            <a:extLst>
              <a:ext uri="{FF2B5EF4-FFF2-40B4-BE49-F238E27FC236}">
                <a16:creationId xmlns:a16="http://schemas.microsoft.com/office/drawing/2014/main" id="{DBD44CF6-063B-4BA0-8063-C9D9943A32D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6C6AC168-3776-4393-B80B-823D8921B3EA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67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73022-44B2-4BF9-AFB0-F4F197E5B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Python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ADA107-F1E1-4FF9-94D6-1ED79DDC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922195-6BB1-4C91-ACC7-EA9845AF2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Go to </a:t>
            </a:r>
            <a:r>
              <a:rPr lang="en-US" sz="2400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www.python.org/downloads</a:t>
            </a:r>
            <a:r>
              <a:rPr lang="en-US" sz="2400" dirty="0">
                <a:solidFill>
                  <a:schemeClr val="accent5"/>
                </a:solidFill>
              </a:rPr>
              <a:t> </a:t>
            </a:r>
            <a:r>
              <a:rPr lang="en-US" sz="2400" dirty="0"/>
              <a:t>and then download and install the last version of </a:t>
            </a:r>
            <a:r>
              <a:rPr lang="en-US" sz="2400" b="1" dirty="0">
                <a:solidFill>
                  <a:schemeClr val="accent2"/>
                </a:solidFill>
              </a:rPr>
              <a:t>Python 3.x.</a:t>
            </a:r>
            <a:r>
              <a:rPr lang="en-US" sz="2400" dirty="0">
                <a:solidFill>
                  <a:schemeClr val="accent2"/>
                </a:solidFill>
              </a:rPr>
              <a:t>x </a:t>
            </a:r>
            <a:r>
              <a:rPr lang="en-US" sz="2400" dirty="0"/>
              <a:t>for your operating system.</a:t>
            </a:r>
          </a:p>
          <a:p>
            <a:pPr algn="just"/>
            <a:r>
              <a:rPr lang="en-US" sz="2400" dirty="0"/>
              <a:t>See </a:t>
            </a:r>
            <a:r>
              <a:rPr lang="en-US" sz="2400" dirty="0">
                <a:solidFill>
                  <a:srgbClr val="7030A0"/>
                </a:solidFill>
              </a:rPr>
              <a:t>Lab 1</a:t>
            </a:r>
            <a:r>
              <a:rPr lang="en-US" sz="2400" dirty="0"/>
              <a:t> for more details.</a:t>
            </a:r>
          </a:p>
          <a:p>
            <a:pPr algn="just"/>
            <a:endParaRPr lang="en-US" sz="2400" dirty="0"/>
          </a:p>
          <a:p>
            <a:endParaRPr lang="en-US" sz="2800" dirty="0"/>
          </a:p>
        </p:txBody>
      </p: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E04D1987-A51B-4083-A0A8-907A2876DF8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9B70D6D2-5ACF-4982-B96C-D0A71043C2E5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  <p:pic>
        <p:nvPicPr>
          <p:cNvPr id="9" name="Picture 8"/>
          <p:cNvPicPr/>
          <p:nvPr/>
        </p:nvPicPr>
        <p:blipFill rotWithShape="1">
          <a:blip r:embed="rId6"/>
          <a:srcRect t="6633" r="646"/>
          <a:stretch/>
        </p:blipFill>
        <p:spPr bwMode="auto">
          <a:xfrm>
            <a:off x="149075" y="3205248"/>
            <a:ext cx="4123376" cy="27645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>
          <a:blip r:embed="rId7"/>
          <a:stretch>
            <a:fillRect/>
          </a:stretch>
        </p:blipFill>
        <p:spPr>
          <a:xfrm>
            <a:off x="4482500" y="3193385"/>
            <a:ext cx="4544152" cy="2774997"/>
          </a:xfrm>
          <a:prstGeom prst="rect">
            <a:avLst/>
          </a:prstGeom>
        </p:spPr>
      </p:pic>
      <p:sp>
        <p:nvSpPr>
          <p:cNvPr id="11" name="Left Arrow 10"/>
          <p:cNvSpPr/>
          <p:nvPr/>
        </p:nvSpPr>
        <p:spPr>
          <a:xfrm>
            <a:off x="1219200" y="4509124"/>
            <a:ext cx="457200" cy="143517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97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64552-D62A-4FCD-8AD5-A01CD1BBC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Points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86CDC-F8B2-498B-ACD2-449A14B49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3">
            <a:normAutofit/>
          </a:bodyPr>
          <a:lstStyle/>
          <a:p>
            <a:pPr algn="l"/>
            <a:r>
              <a:rPr lang="en-US" dirty="0">
                <a:solidFill>
                  <a:schemeClr val="accent3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Simple Examples</a:t>
            </a:r>
            <a:endParaRPr lang="en-US" dirty="0">
              <a:solidFill>
                <a:schemeClr val="accent3"/>
              </a:solidFill>
            </a:endParaRPr>
          </a:p>
          <a:p>
            <a:pPr lvl="1"/>
            <a:r>
              <a:rPr lang="en-US" dirty="0">
                <a:hlinkClick r:id="rId3" action="ppaction://hlinksldjump"/>
              </a:rPr>
              <a:t>#1</a:t>
            </a:r>
            <a:endParaRPr lang="en-US" dirty="0"/>
          </a:p>
          <a:p>
            <a:pPr lvl="1"/>
            <a:r>
              <a:rPr lang="en-US" dirty="0">
                <a:hlinkClick r:id="rId4" action="ppaction://hlinksldjump"/>
              </a:rPr>
              <a:t>#2</a:t>
            </a:r>
            <a:endParaRPr lang="en-US" dirty="0"/>
          </a:p>
          <a:p>
            <a:r>
              <a:rPr lang="en-US" dirty="0">
                <a:solidFill>
                  <a:schemeClr val="accent3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Section 1.8</a:t>
            </a:r>
            <a:endParaRPr lang="en-US" dirty="0">
              <a:solidFill>
                <a:schemeClr val="accent3"/>
              </a:solidFill>
            </a:endParaRPr>
          </a:p>
          <a:p>
            <a:pPr lvl="1"/>
            <a:r>
              <a:rPr lang="en-US" dirty="0">
                <a:solidFill>
                  <a:srgbClr val="6B9F25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#3</a:t>
            </a:r>
            <a:endParaRPr lang="en-US" dirty="0">
              <a:solidFill>
                <a:srgbClr val="6B9F25"/>
              </a:solidFill>
            </a:endParaRPr>
          </a:p>
        </p:txBody>
      </p:sp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0C4330A4-F100-497B-A441-C2C95F820A6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36D4FB-323B-4F0A-A1CC-F049AFCF5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9C4B0-9109-4B6A-816F-B8FB191BD5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96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0D345-9B57-48D4-98CC-73D0003D2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PyCharm IDE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4BD05A-BD5B-4163-9717-79B902016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3C553-70C1-4D18-B4DD-AF7DECAE4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sz="2400" dirty="0"/>
              <a:t>An </a:t>
            </a:r>
            <a:r>
              <a:rPr lang="en-US" sz="2400" dirty="0">
                <a:solidFill>
                  <a:schemeClr val="accent2"/>
                </a:solidFill>
              </a:rPr>
              <a:t>integrated development environment </a:t>
            </a:r>
            <a:r>
              <a:rPr lang="en-US" sz="2400" dirty="0"/>
              <a:t>(</a:t>
            </a:r>
            <a:r>
              <a:rPr lang="en-US" sz="2400" dirty="0">
                <a:solidFill>
                  <a:schemeClr val="accent2"/>
                </a:solidFill>
              </a:rPr>
              <a:t>IDE</a:t>
            </a:r>
            <a:r>
              <a:rPr lang="en-US" sz="2400" dirty="0"/>
              <a:t>) is an application that provides </a:t>
            </a:r>
            <a:r>
              <a:rPr lang="en-US" sz="2400" dirty="0">
                <a:solidFill>
                  <a:schemeClr val="accent2"/>
                </a:solidFill>
              </a:rPr>
              <a:t>comprehensive facilities to programmers </a:t>
            </a:r>
            <a:r>
              <a:rPr lang="en-US" sz="2400" dirty="0"/>
              <a:t>for software development. </a:t>
            </a:r>
          </a:p>
          <a:p>
            <a:pPr algn="justLow"/>
            <a:r>
              <a:rPr lang="en-US" sz="2400" dirty="0"/>
              <a:t>IDEs are </a:t>
            </a:r>
            <a:r>
              <a:rPr lang="en-US" sz="2400" dirty="0">
                <a:solidFill>
                  <a:schemeClr val="accent2"/>
                </a:solidFill>
              </a:rPr>
              <a:t>large size programs</a:t>
            </a:r>
            <a:r>
              <a:rPr lang="en-US" sz="2400" dirty="0"/>
              <a:t>, and </a:t>
            </a:r>
            <a:r>
              <a:rPr lang="en-US" sz="2400" dirty="0">
                <a:solidFill>
                  <a:schemeClr val="accent2"/>
                </a:solidFill>
              </a:rPr>
              <a:t>many of them </a:t>
            </a:r>
            <a:r>
              <a:rPr lang="en-US" sz="2400" dirty="0"/>
              <a:t>are </a:t>
            </a:r>
            <a:r>
              <a:rPr lang="en-US" sz="2400" dirty="0">
                <a:solidFill>
                  <a:schemeClr val="accent2"/>
                </a:solidFill>
              </a:rPr>
              <a:t>not free</a:t>
            </a:r>
            <a:r>
              <a:rPr lang="en-US" sz="2400" dirty="0"/>
              <a:t>. </a:t>
            </a:r>
          </a:p>
          <a:p>
            <a:pPr algn="justLow"/>
            <a:r>
              <a:rPr lang="en-US" sz="2400" dirty="0"/>
              <a:t>For Python programmers, </a:t>
            </a:r>
            <a:r>
              <a:rPr lang="en-US" sz="2400" dirty="0">
                <a:solidFill>
                  <a:srgbClr val="002060"/>
                </a:solidFill>
              </a:rPr>
              <a:t>PyCharm</a:t>
            </a:r>
            <a:r>
              <a:rPr lang="en-US" sz="2400" dirty="0"/>
              <a:t> is one of the </a:t>
            </a:r>
            <a:r>
              <a:rPr lang="en-US" sz="2400" dirty="0">
                <a:solidFill>
                  <a:schemeClr val="accent2"/>
                </a:solidFill>
              </a:rPr>
              <a:t>best IDE for Python</a:t>
            </a:r>
            <a:r>
              <a:rPr lang="en-US" sz="2400" dirty="0"/>
              <a:t>. </a:t>
            </a:r>
          </a:p>
          <a:p>
            <a:pPr algn="justLow"/>
            <a:r>
              <a:rPr lang="en-US" sz="2400" dirty="0"/>
              <a:t>Also, it has a free version called “</a:t>
            </a:r>
            <a:r>
              <a:rPr lang="en-US" sz="2400" dirty="0">
                <a:solidFill>
                  <a:srgbClr val="002060"/>
                </a:solidFill>
              </a:rPr>
              <a:t>Community Edition</a:t>
            </a:r>
            <a:r>
              <a:rPr lang="en-US" sz="2400" dirty="0"/>
              <a:t>”. </a:t>
            </a:r>
          </a:p>
          <a:p>
            <a:pPr algn="justLow"/>
            <a:r>
              <a:rPr lang="en-US" sz="2400" dirty="0"/>
              <a:t>In general, using </a:t>
            </a:r>
            <a:r>
              <a:rPr lang="en-US" sz="2400" dirty="0">
                <a:solidFill>
                  <a:schemeClr val="accent2"/>
                </a:solidFill>
              </a:rPr>
              <a:t>IDEs</a:t>
            </a:r>
            <a:r>
              <a:rPr lang="en-US" sz="2400" dirty="0"/>
              <a:t> are the </a:t>
            </a:r>
            <a:r>
              <a:rPr lang="en-US" sz="2400" dirty="0">
                <a:solidFill>
                  <a:schemeClr val="accent2"/>
                </a:solidFill>
              </a:rPr>
              <a:t>best way to develop programs </a:t>
            </a:r>
            <a:r>
              <a:rPr lang="en-US" sz="2400" dirty="0"/>
              <a:t>especially mid-large programs. 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18092ADE-4109-4ECC-8386-D23A1DC4217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27DF86BA-0280-4FC2-9CCD-4BC1878BC27A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</p:spTree>
    <p:extLst>
      <p:ext uri="{BB962C8B-B14F-4D97-AF65-F5344CB8AC3E}">
        <p14:creationId xmlns:p14="http://schemas.microsoft.com/office/powerpoint/2010/main" val="26206488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62B08-F00B-446D-84E6-F4A8213DB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PyCharm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536ED2-5B7A-40A1-BAC0-8B462A646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715819-21C3-404C-AFB7-C251C7DA0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Go to </a:t>
            </a:r>
            <a:r>
              <a:rPr lang="en-US" sz="2400" dirty="0">
                <a:hlinkClick r:id="rId2"/>
              </a:rPr>
              <a:t>https://www.jetbrains.com/pycharm/download/</a:t>
            </a:r>
            <a:r>
              <a:rPr lang="en-US" sz="2400" dirty="0"/>
              <a:t> and then download and install “</a:t>
            </a:r>
            <a:r>
              <a:rPr lang="en-US" sz="2400" dirty="0">
                <a:solidFill>
                  <a:srgbClr val="FF0000"/>
                </a:solidFill>
              </a:rPr>
              <a:t>Community</a:t>
            </a:r>
            <a:r>
              <a:rPr lang="en-US" sz="2400" dirty="0"/>
              <a:t>” version.</a:t>
            </a:r>
          </a:p>
          <a:p>
            <a:pPr algn="just"/>
            <a:r>
              <a:rPr lang="en-US" sz="2400" dirty="0"/>
              <a:t>See </a:t>
            </a:r>
            <a:r>
              <a:rPr lang="en-US" sz="2400" dirty="0">
                <a:solidFill>
                  <a:srgbClr val="7030A0"/>
                </a:solidFill>
              </a:rPr>
              <a:t>Lab 1</a:t>
            </a:r>
            <a:r>
              <a:rPr lang="en-US" sz="2400" dirty="0"/>
              <a:t> for more details.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F690D4-172B-48AF-9510-4E355A02476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06893" y="3200399"/>
            <a:ext cx="3992395" cy="312815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9EC38F-8B8A-40FE-93E4-9B27C3913FB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620152" y="3200399"/>
            <a:ext cx="4116955" cy="3128150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F1BFDA46-13AC-4130-9DBC-AA824351ACF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5213AB88-3247-4721-AF02-6DE80624293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</p:spTree>
    <p:extLst>
      <p:ext uri="{BB962C8B-B14F-4D97-AF65-F5344CB8AC3E}">
        <p14:creationId xmlns:p14="http://schemas.microsoft.com/office/powerpoint/2010/main" val="37474898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1F04B-7BF8-4D57-8919-A8ED6D2E8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Modes of Python Interpreter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DA41C-C76E-484F-A456-018F2E27F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0B8B1-AC16-471A-82EB-B5BB9ED55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70" y="1290934"/>
            <a:ext cx="8931060" cy="46166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accent3"/>
                </a:solidFill>
              </a:rPr>
              <a:t>Interactive Mode </a:t>
            </a:r>
            <a:r>
              <a:rPr lang="en-US" sz="2800" dirty="0"/>
              <a:t>		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Script Mode</a:t>
            </a:r>
          </a:p>
        </p:txBody>
      </p:sp>
      <p:sp>
        <p:nvSpPr>
          <p:cNvPr id="10" name="Rectangle 1028">
            <a:extLst>
              <a:ext uri="{FF2B5EF4-FFF2-40B4-BE49-F238E27FC236}">
                <a16:creationId xmlns:a16="http://schemas.microsoft.com/office/drawing/2014/main" id="{62FD088A-D391-42A9-9F6D-BFB263864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19" y="1752600"/>
            <a:ext cx="8686800" cy="46215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Interactive mode provides us with a quick way of running blocks or a single line of Python code. </a:t>
            </a:r>
          </a:p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The code executes via the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Python Shell </a:t>
            </a:r>
            <a:r>
              <a:rPr lang="en-US" altLang="en-US" sz="2400" dirty="0">
                <a:latin typeface="+mj-lt"/>
              </a:rPr>
              <a:t>(also known as Python Interactive Shell), which comes with Python installation.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700F5AA-05B7-41CD-966E-3EB59DCA7399}"/>
              </a:ext>
            </a:extLst>
          </p:cNvPr>
          <p:cNvGrpSpPr/>
          <p:nvPr/>
        </p:nvGrpSpPr>
        <p:grpSpPr>
          <a:xfrm>
            <a:off x="1289050" y="3429000"/>
            <a:ext cx="6565901" cy="2859029"/>
            <a:chOff x="1509933" y="3352800"/>
            <a:chExt cx="6565901" cy="285902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4365EE2-8AF3-40B6-9AD1-0FE13EEB4CDD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509933" y="3352800"/>
              <a:ext cx="6565901" cy="25146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35F17D-484A-4AD1-8EEF-507130D52AFF}"/>
                </a:ext>
              </a:extLst>
            </p:cNvPr>
            <p:cNvSpPr txBox="1"/>
            <p:nvPr/>
          </p:nvSpPr>
          <p:spPr>
            <a:xfrm>
              <a:off x="1509933" y="5873275"/>
              <a:ext cx="65659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Python Shell on CMD</a:t>
              </a:r>
            </a:p>
          </p:txBody>
        </p:sp>
      </p:grpSp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83FCE31A-000E-452E-A603-D87FCA8926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1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9C3D753F-E67E-4A64-9A56-DAD03F0854AE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</p:spTree>
    <p:extLst>
      <p:ext uri="{BB962C8B-B14F-4D97-AF65-F5344CB8AC3E}">
        <p14:creationId xmlns:p14="http://schemas.microsoft.com/office/powerpoint/2010/main" val="39253373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1F04B-7BF8-4D57-8919-A8ED6D2E8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Modes of Python Interpreter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DA41C-C76E-484F-A456-018F2E27F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0B8B1-AC16-471A-82EB-B5BB9ED55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70" y="1290934"/>
            <a:ext cx="8931060" cy="46166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accent3"/>
                </a:solidFill>
              </a:rPr>
              <a:t>Interactive Mode </a:t>
            </a:r>
            <a:r>
              <a:rPr lang="en-US" sz="2800" dirty="0"/>
              <a:t>		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Script Mode</a:t>
            </a:r>
          </a:p>
        </p:txBody>
      </p:sp>
      <p:sp>
        <p:nvSpPr>
          <p:cNvPr id="10" name="Rectangle 1028">
            <a:extLst>
              <a:ext uri="{FF2B5EF4-FFF2-40B4-BE49-F238E27FC236}">
                <a16:creationId xmlns:a16="http://schemas.microsoft.com/office/drawing/2014/main" id="{62FD088A-D391-42A9-9F6D-BFB263864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19" y="1752600"/>
            <a:ext cx="8686800" cy="46215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The </a:t>
            </a:r>
            <a:r>
              <a:rPr lang="en-US" altLang="en-US" sz="2400" b="1" dirty="0">
                <a:solidFill>
                  <a:srgbClr val="C00000"/>
                </a:solidFill>
                <a:latin typeface="+mj-lt"/>
              </a:rPr>
              <a:t>&gt;&gt;&gt;</a:t>
            </a:r>
            <a:r>
              <a:rPr lang="en-US" altLang="en-US" sz="2400" dirty="0">
                <a:latin typeface="+mj-lt"/>
              </a:rPr>
              <a:t> indicates that the Python shell is ready to execute and send your commands to the Python interpreter. </a:t>
            </a:r>
          </a:p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The result is immediately displayed on the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Python shell </a:t>
            </a:r>
            <a:r>
              <a:rPr lang="en-US" altLang="en-US" sz="2400" dirty="0">
                <a:latin typeface="+mj-lt"/>
              </a:rPr>
              <a:t>as soon as the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Python interpreter </a:t>
            </a:r>
            <a:r>
              <a:rPr lang="en-US" altLang="en-US" sz="2400" dirty="0">
                <a:latin typeface="+mj-lt"/>
              </a:rPr>
              <a:t>interprets the command.</a:t>
            </a:r>
          </a:p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400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0B2A98-6363-4692-9E92-B2C4DC49DCCF}"/>
              </a:ext>
            </a:extLst>
          </p:cNvPr>
          <p:cNvSpPr txBox="1"/>
          <p:nvPr/>
        </p:nvSpPr>
        <p:spPr>
          <a:xfrm>
            <a:off x="2095500" y="5986046"/>
            <a:ext cx="495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Python Shell on PyCharm 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101C85-E109-4E4A-A59F-18E336E93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3319046"/>
            <a:ext cx="4953000" cy="2667000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71A5263B-3AB1-412E-B0FF-6EBA4B0C17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4789075E-F83B-485A-95DA-0AD8EF1AD89B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</p:spTree>
    <p:extLst>
      <p:ext uri="{BB962C8B-B14F-4D97-AF65-F5344CB8AC3E}">
        <p14:creationId xmlns:p14="http://schemas.microsoft.com/office/powerpoint/2010/main" val="14511860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1F04B-7BF8-4D57-8919-A8ED6D2E8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Modes of Python Interpreter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DA41C-C76E-484F-A456-018F2E27F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0B8B1-AC16-471A-82EB-B5BB9ED55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70" y="1290934"/>
            <a:ext cx="8931060" cy="46166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Interactive Mode </a:t>
            </a:r>
            <a:r>
              <a:rPr lang="en-US" sz="2800" dirty="0"/>
              <a:t>		 </a:t>
            </a:r>
            <a:r>
              <a:rPr lang="en-US" sz="2800" b="1" dirty="0">
                <a:solidFill>
                  <a:schemeClr val="accent3"/>
                </a:solidFill>
              </a:rPr>
              <a:t>Script Mode</a:t>
            </a:r>
          </a:p>
        </p:txBody>
      </p:sp>
      <p:sp>
        <p:nvSpPr>
          <p:cNvPr id="8" name="Rectangle 1028">
            <a:extLst>
              <a:ext uri="{FF2B5EF4-FFF2-40B4-BE49-F238E27FC236}">
                <a16:creationId xmlns:a16="http://schemas.microsoft.com/office/drawing/2014/main" id="{2CD1E5EC-7C61-4B51-9699-8FDFAE684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19" y="1752600"/>
            <a:ext cx="8686800" cy="46215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2075" tIns="46038" rIns="92075" bIns="46038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This is the normal mode where a python code is written in a text file with a ‘</a:t>
            </a:r>
            <a:r>
              <a:rPr lang="en-US" altLang="en-US" sz="2400" dirty="0">
                <a:solidFill>
                  <a:srgbClr val="FF0000"/>
                </a:solidFill>
                <a:latin typeface="+mj-lt"/>
              </a:rPr>
              <a:t>.</a:t>
            </a:r>
            <a:r>
              <a:rPr lang="en-US" altLang="en-US" sz="2400" dirty="0" err="1">
                <a:solidFill>
                  <a:srgbClr val="FF0000"/>
                </a:solidFill>
                <a:latin typeface="+mj-lt"/>
              </a:rPr>
              <a:t>py</a:t>
            </a:r>
            <a:r>
              <a:rPr lang="en-US" altLang="en-US" sz="2400" dirty="0">
                <a:latin typeface="+mj-lt"/>
              </a:rPr>
              <a:t>’ extension, and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Python interpreter </a:t>
            </a:r>
            <a:r>
              <a:rPr lang="en-US" altLang="en-US" sz="2400" dirty="0">
                <a:latin typeface="+mj-lt"/>
              </a:rPr>
              <a:t>executes the file.</a:t>
            </a:r>
          </a:p>
          <a:p>
            <a:pPr marL="4572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+mj-lt"/>
              </a:rPr>
              <a:t>The result of the code will be displayed after the </a:t>
            </a:r>
            <a:r>
              <a:rPr lang="en-US" altLang="en-US" sz="2400" dirty="0">
                <a:solidFill>
                  <a:schemeClr val="accent2"/>
                </a:solidFill>
                <a:latin typeface="+mj-lt"/>
              </a:rPr>
              <a:t>Python interpreter</a:t>
            </a:r>
            <a:r>
              <a:rPr lang="en-US" altLang="en-US" sz="2400" dirty="0">
                <a:latin typeface="+mj-lt"/>
              </a:rPr>
              <a:t> runs the file.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C1FEC6-6577-472E-AFBD-10B923AFD990}"/>
              </a:ext>
            </a:extLst>
          </p:cNvPr>
          <p:cNvGrpSpPr/>
          <p:nvPr/>
        </p:nvGrpSpPr>
        <p:grpSpPr>
          <a:xfrm>
            <a:off x="428160" y="3810000"/>
            <a:ext cx="8287680" cy="2230723"/>
            <a:chOff x="379556" y="3742047"/>
            <a:chExt cx="8287680" cy="22307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DAECF38-7B18-4235-98DF-456EA44776DE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103130" y="3742047"/>
              <a:ext cx="3564106" cy="183296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9A259A-1700-4F9D-B2F0-7F6733A08581}"/>
                </a:ext>
              </a:extLst>
            </p:cNvPr>
            <p:cNvSpPr txBox="1"/>
            <p:nvPr/>
          </p:nvSpPr>
          <p:spPr>
            <a:xfrm>
              <a:off x="5102390" y="5634216"/>
              <a:ext cx="35641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Notepad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C243848-8BD4-4CEE-B796-C0EF6AF15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556" y="3746355"/>
              <a:ext cx="4497244" cy="182501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5654060-AA05-4229-B9AD-2CA960831F1F}"/>
                </a:ext>
              </a:extLst>
            </p:cNvPr>
            <p:cNvSpPr txBox="1"/>
            <p:nvPr/>
          </p:nvSpPr>
          <p:spPr>
            <a:xfrm>
              <a:off x="379556" y="5634216"/>
              <a:ext cx="4497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PyCharm IDE</a:t>
              </a:r>
            </a:p>
          </p:txBody>
        </p:sp>
      </p:grpSp>
      <p:pic>
        <p:nvPicPr>
          <p:cNvPr id="11" name="Picture 10">
            <a:hlinkClick r:id="rId4" action="ppaction://hlinksldjump"/>
            <a:extLst>
              <a:ext uri="{FF2B5EF4-FFF2-40B4-BE49-F238E27FC236}">
                <a16:creationId xmlns:a16="http://schemas.microsoft.com/office/drawing/2014/main" id="{E3493EB1-1C6C-4A26-B949-4E01A72EBDE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3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4F3A429E-5F5B-43A1-AB55-757794FD9C1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</p:spTree>
    <p:extLst>
      <p:ext uri="{BB962C8B-B14F-4D97-AF65-F5344CB8AC3E}">
        <p14:creationId xmlns:p14="http://schemas.microsoft.com/office/powerpoint/2010/main" val="29803875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80610-DD33-417D-B3C5-A92FD51E4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Interactive vs Script Mode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A7EA72-2D1B-46D9-8795-53D431427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F5573-B7B5-492F-8CA9-EE56BFC6D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The </a:t>
            </a:r>
            <a:r>
              <a:rPr lang="en-US" sz="2400" dirty="0">
                <a:solidFill>
                  <a:schemeClr val="accent2"/>
                </a:solidFill>
              </a:rPr>
              <a:t>key differences </a:t>
            </a:r>
            <a:r>
              <a:rPr lang="en-US" sz="2400" dirty="0"/>
              <a:t>between programming in </a:t>
            </a:r>
            <a:r>
              <a:rPr lang="en-US" sz="2400" dirty="0">
                <a:solidFill>
                  <a:schemeClr val="accent2"/>
                </a:solidFill>
              </a:rPr>
              <a:t>interactive mode </a:t>
            </a:r>
            <a:r>
              <a:rPr lang="en-US" sz="2400" dirty="0"/>
              <a:t>and programming in </a:t>
            </a:r>
            <a:r>
              <a:rPr lang="en-US" sz="2400" dirty="0">
                <a:solidFill>
                  <a:schemeClr val="accent2"/>
                </a:solidFill>
              </a:rPr>
              <a:t>script mode</a:t>
            </a:r>
            <a:r>
              <a:rPr lang="en-US" sz="2400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 </a:t>
            </a:r>
            <a:r>
              <a:rPr lang="en-US" sz="2400" dirty="0">
                <a:solidFill>
                  <a:schemeClr val="accent2"/>
                </a:solidFill>
              </a:rPr>
              <a:t>script mode</a:t>
            </a:r>
            <a:r>
              <a:rPr lang="en-US" sz="2400" dirty="0"/>
              <a:t>, </a:t>
            </a:r>
            <a:r>
              <a:rPr lang="en-US" sz="2400" dirty="0">
                <a:solidFill>
                  <a:schemeClr val="accent2"/>
                </a:solidFill>
              </a:rPr>
              <a:t>a file must be created </a:t>
            </a:r>
            <a:r>
              <a:rPr lang="en-US" sz="2400" dirty="0"/>
              <a:t>and </a:t>
            </a:r>
            <a:r>
              <a:rPr lang="en-US" sz="2400" dirty="0">
                <a:solidFill>
                  <a:schemeClr val="accent2"/>
                </a:solidFill>
              </a:rPr>
              <a:t>saved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accent2"/>
                </a:solidFill>
              </a:rPr>
              <a:t>before executing the code</a:t>
            </a:r>
            <a:r>
              <a:rPr lang="en-US" sz="2400" dirty="0"/>
              <a:t> to get </a:t>
            </a:r>
            <a:r>
              <a:rPr lang="en-US" sz="2400" dirty="0">
                <a:solidFill>
                  <a:schemeClr val="accent2"/>
                </a:solidFill>
              </a:rPr>
              <a:t>results</a:t>
            </a:r>
            <a:r>
              <a:rPr lang="en-US" sz="2400" dirty="0"/>
              <a:t>. </a:t>
            </a:r>
            <a:r>
              <a:rPr lang="en-US" dirty="0"/>
              <a:t>In </a:t>
            </a:r>
            <a:r>
              <a:rPr lang="en-US" dirty="0">
                <a:solidFill>
                  <a:schemeClr val="accent2"/>
                </a:solidFill>
              </a:rPr>
              <a:t>interactive mode</a:t>
            </a:r>
            <a:r>
              <a:rPr lang="en-US" dirty="0"/>
              <a:t>, the </a:t>
            </a:r>
            <a:r>
              <a:rPr lang="en-US" dirty="0">
                <a:solidFill>
                  <a:schemeClr val="accent2"/>
                </a:solidFill>
              </a:rPr>
              <a:t>result is returned immediately after pressing the </a:t>
            </a:r>
            <a:r>
              <a:rPr lang="en-US" b="1" dirty="0">
                <a:solidFill>
                  <a:schemeClr val="accent2"/>
                </a:solidFill>
              </a:rPr>
              <a:t>&lt;enter&gt;</a:t>
            </a:r>
            <a:r>
              <a:rPr lang="en-US" dirty="0">
                <a:solidFill>
                  <a:schemeClr val="accent2"/>
                </a:solidFill>
              </a:rPr>
              <a:t> key </a:t>
            </a:r>
            <a:r>
              <a:rPr lang="en-US" dirty="0"/>
              <a:t>from the keyboard.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 </a:t>
            </a:r>
            <a:r>
              <a:rPr lang="en-US" sz="2400" dirty="0">
                <a:solidFill>
                  <a:schemeClr val="accent2"/>
                </a:solidFill>
              </a:rPr>
              <a:t>script mode</a:t>
            </a:r>
            <a:r>
              <a:rPr lang="en-US" sz="2400" dirty="0"/>
              <a:t>, you are provided with a </a:t>
            </a:r>
            <a:r>
              <a:rPr lang="en-US" sz="2400" dirty="0">
                <a:solidFill>
                  <a:schemeClr val="accent2"/>
                </a:solidFill>
              </a:rPr>
              <a:t>direct way of editing your code</a:t>
            </a:r>
            <a:r>
              <a:rPr lang="en-US" sz="2400" dirty="0"/>
              <a:t>. This is </a:t>
            </a:r>
            <a:r>
              <a:rPr lang="en-US" sz="2400" dirty="0">
                <a:solidFill>
                  <a:schemeClr val="accent2"/>
                </a:solidFill>
              </a:rPr>
              <a:t>not possible in interactive mode</a:t>
            </a:r>
            <a:r>
              <a:rPr lang="en-US" sz="2400" dirty="0"/>
              <a:t>.</a:t>
            </a:r>
          </a:p>
          <a:p>
            <a:endParaRPr lang="en-US" dirty="0"/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2289C2E5-47A0-40EC-8DBF-E4BA1BE339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5B815E14-270A-4B6A-8732-101F9EB76AB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1.6</a:t>
            </a:r>
          </a:p>
        </p:txBody>
      </p:sp>
    </p:spTree>
    <p:extLst>
      <p:ext uri="{BB962C8B-B14F-4D97-AF65-F5344CB8AC3E}">
        <p14:creationId xmlns:p14="http://schemas.microsoft.com/office/powerpoint/2010/main" val="9677177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EAC0C3-3049-4E1F-84AD-FE244C72C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Python Program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FE1D86-4FC1-4666-9AF6-56D9AE2AE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CB5F01-4920-4440-8840-794419F00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Program 1: Welcome with Two Messages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Creating and Editing Using PyCharm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Tracing The Program Execution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Code Tracing</a:t>
            </a:r>
            <a:endParaRPr lang="en-US" dirty="0"/>
          </a:p>
        </p:txBody>
      </p:sp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D9B30FAD-CC5E-4EC8-AE85-9FCA3183697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DE24C4BF-73AA-4781-ADCF-98E2F69AE3C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048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>
            <a:extLst>
              <a:ext uri="{FF2B5EF4-FFF2-40B4-BE49-F238E27FC236}">
                <a16:creationId xmlns:a16="http://schemas.microsoft.com/office/drawing/2014/main" id="{DADBACAE-9032-40AD-97C9-0357B151D7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altLang="en-US" dirty="0"/>
            </a:br>
            <a:r>
              <a:rPr lang="en-US" altLang="en-US" dirty="0">
                <a:solidFill>
                  <a:schemeClr val="accent3"/>
                </a:solidFill>
              </a:rPr>
              <a:t>Program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26BA37-438D-432F-B83C-3CEC40AA1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ED64A2-4E83-4B4B-81E1-09E373139B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indent="0">
              <a:lnSpc>
                <a:spcPct val="100000"/>
              </a:lnSpc>
              <a:buNone/>
            </a:pPr>
            <a:r>
              <a:rPr lang="en-US" sz="2400" dirty="0"/>
              <a:t>Write a program that displays </a:t>
            </a:r>
            <a:r>
              <a:rPr lang="en-US" sz="2400" dirty="0">
                <a:highlight>
                  <a:srgbClr val="EBF6E6"/>
                </a:highlight>
              </a:rPr>
              <a:t>Welcome to Python</a:t>
            </a:r>
            <a:r>
              <a:rPr lang="en-US" sz="2400" dirty="0"/>
              <a:t> and </a:t>
            </a:r>
            <a:r>
              <a:rPr lang="en-US" sz="2400" dirty="0">
                <a:highlight>
                  <a:srgbClr val="EBF6E6"/>
                </a:highlight>
              </a:rPr>
              <a:t>Programming is fun</a:t>
            </a:r>
            <a:r>
              <a:rPr lang="en-US" sz="2400" dirty="0"/>
              <a:t>. The output should be as the following:</a:t>
            </a:r>
          </a:p>
          <a:p>
            <a:pPr marL="91440" indent="0">
              <a:lnSpc>
                <a:spcPct val="100000"/>
              </a:lnSpc>
              <a:buNone/>
            </a:pPr>
            <a:endParaRPr lang="en-US" sz="2400" dirty="0"/>
          </a:p>
          <a:p>
            <a:pPr marL="91440" indent="0">
              <a:lnSpc>
                <a:spcPct val="100000"/>
              </a:lnSpc>
              <a:buNone/>
            </a:pPr>
            <a:endParaRPr lang="en-US" sz="2400" dirty="0"/>
          </a:p>
          <a:p>
            <a:pPr>
              <a:lnSpc>
                <a:spcPct val="100000"/>
              </a:lnSpc>
            </a:pPr>
            <a:endParaRPr lang="en-US" sz="2400" dirty="0"/>
          </a:p>
          <a:p>
            <a:pPr indent="-36576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The Solution:</a:t>
            </a:r>
          </a:p>
          <a:p>
            <a:pPr marL="91440" indent="0">
              <a:buNone/>
            </a:pPr>
            <a:endParaRPr lang="en-US" sz="2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CCFE4-EFE1-4D18-AC5C-3EDF1C8975E7}"/>
              </a:ext>
            </a:extLst>
          </p:cNvPr>
          <p:cNvGrpSpPr/>
          <p:nvPr/>
        </p:nvGrpSpPr>
        <p:grpSpPr>
          <a:xfrm>
            <a:off x="448743" y="2438400"/>
            <a:ext cx="8194744" cy="830997"/>
            <a:chOff x="769637" y="4680778"/>
            <a:chExt cx="8194744" cy="8309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F7A0DBD-C033-4BDF-9E85-456689453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680778"/>
              <a:ext cx="7517340" cy="830997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Welcome to Python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Python is fun</a:t>
              </a:r>
            </a:p>
          </p:txBody>
        </p:sp>
        <p:pic>
          <p:nvPicPr>
            <p:cNvPr id="14" name="Picture 13" descr="A flat screen monitor&#10;&#10;Description automatically generated">
              <a:extLst>
                <a:ext uri="{FF2B5EF4-FFF2-40B4-BE49-F238E27FC236}">
                  <a16:creationId xmlns:a16="http://schemas.microsoft.com/office/drawing/2014/main" id="{6C809495-D125-4E7D-A165-BEC0525EC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A1CAAC3-9A18-4CBC-BD62-D36D5016747E}"/>
              </a:ext>
            </a:extLst>
          </p:cNvPr>
          <p:cNvGrpSpPr/>
          <p:nvPr/>
        </p:nvGrpSpPr>
        <p:grpSpPr>
          <a:xfrm>
            <a:off x="146303" y="4572002"/>
            <a:ext cx="8851393" cy="1523999"/>
            <a:chOff x="160237" y="2745766"/>
            <a:chExt cx="8851393" cy="128152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194961E-6C32-4AD2-89EC-64A2123F191C}"/>
                </a:ext>
              </a:extLst>
            </p:cNvPr>
            <p:cNvSpPr txBox="1"/>
            <p:nvPr/>
          </p:nvSpPr>
          <p:spPr>
            <a:xfrm>
              <a:off x="160237" y="2745766"/>
              <a:ext cx="22158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1.1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Welcome.py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2B61AD-625A-47AF-9523-E5671562C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8419816" cy="9968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59747C-D6E4-4CBB-A8ED-6799484E8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09FBB-646A-44FE-8A56-BCD66385C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Program 1</a:t>
            </a:r>
          </a:p>
        </p:txBody>
      </p:sp>
      <p:pic>
        <p:nvPicPr>
          <p:cNvPr id="19" name="Picture 18">
            <a:hlinkClick r:id="rId4" action="ppaction://hlinksldjump"/>
            <a:extLst>
              <a:ext uri="{FF2B5EF4-FFF2-40B4-BE49-F238E27FC236}">
                <a16:creationId xmlns:a16="http://schemas.microsoft.com/office/drawing/2014/main" id="{85A9EF78-E649-4F6E-B552-FC133180F94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20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08AEE280-31EA-4E4C-94B3-005296A4A9E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6717B73-F1B3-48B2-BB0F-9B621B18EE9A}"/>
              </a:ext>
            </a:extLst>
          </p:cNvPr>
          <p:cNvGrpSpPr/>
          <p:nvPr/>
        </p:nvGrpSpPr>
        <p:grpSpPr>
          <a:xfrm>
            <a:off x="8167059" y="4910556"/>
            <a:ext cx="830638" cy="386966"/>
            <a:chOff x="8133802" y="1326921"/>
            <a:chExt cx="830638" cy="38696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F14903E-DA77-4F27-971E-78E9EEB582EA}"/>
                </a:ext>
              </a:extLst>
            </p:cNvPr>
            <p:cNvSpPr txBox="1"/>
            <p:nvPr/>
          </p:nvSpPr>
          <p:spPr>
            <a:xfrm>
              <a:off x="8133802" y="1326921"/>
              <a:ext cx="830638" cy="386966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endParaRPr lang="en-US" sz="1200" b="1" dirty="0">
                <a:solidFill>
                  <a:schemeClr val="accent3"/>
                </a:solidFill>
              </a:endParaRPr>
            </a:p>
          </p:txBody>
        </p:sp>
        <p:sp>
          <p:nvSpPr>
            <p:cNvPr id="23" name="TextBox 22">
              <a:hlinkClick r:id="rId7"/>
              <a:extLst>
                <a:ext uri="{FF2B5EF4-FFF2-40B4-BE49-F238E27FC236}">
                  <a16:creationId xmlns:a16="http://schemas.microsoft.com/office/drawing/2014/main" id="{8C2C3DF2-2D03-45A8-9D41-7B5EFFF4B720}"/>
                </a:ext>
              </a:extLst>
            </p:cNvPr>
            <p:cNvSpPr txBox="1"/>
            <p:nvPr/>
          </p:nvSpPr>
          <p:spPr>
            <a:xfrm>
              <a:off x="8231494" y="1417955"/>
              <a:ext cx="633189" cy="27699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u="sng" dirty="0">
                  <a:solidFill>
                    <a:schemeClr val="accent2">
                      <a:lumMod val="75000"/>
                    </a:schemeClr>
                  </a:solidFill>
                </a:rPr>
                <a:t>Run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1F2D50B-99A5-49DD-B4CA-B91E0774D3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95151" y="1461809"/>
              <a:ext cx="193294" cy="19329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Open </a:t>
            </a:r>
            <a:r>
              <a:rPr lang="en-US" sz="2400" dirty="0" err="1"/>
              <a:t>PyCharm</a:t>
            </a:r>
            <a:r>
              <a:rPr lang="en-US" sz="2400" dirty="0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478C617-1C0F-4A87-ABCE-620C3CC1D0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653"/>
          <a:stretch/>
        </p:blipFill>
        <p:spPr>
          <a:xfrm>
            <a:off x="2762093" y="2133600"/>
            <a:ext cx="3619814" cy="42179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86DAF2-EEAC-4040-B30F-A8B4ABB26368}"/>
              </a:ext>
            </a:extLst>
          </p:cNvPr>
          <p:cNvSpPr/>
          <p:nvPr/>
        </p:nvSpPr>
        <p:spPr>
          <a:xfrm>
            <a:off x="146304" y="0"/>
            <a:ext cx="920496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1 of 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DBF37-C7AE-4C1F-9B11-FE78DE7C9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CABBFEDE-84CD-449C-B5AB-EC79A77C091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5C12B75B-9B00-4905-A574-FDE0B62B2273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21960875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Click on “</a:t>
            </a:r>
            <a:r>
              <a:rPr lang="en-US" sz="2400" dirty="0">
                <a:solidFill>
                  <a:srgbClr val="002060"/>
                </a:solidFill>
              </a:rPr>
              <a:t>New Project</a:t>
            </a:r>
            <a:r>
              <a:rPr lang="en-US" sz="2400" dirty="0"/>
              <a:t>”.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99F3649-8AF2-4036-9CFA-20A5E8C99AB7}"/>
              </a:ext>
            </a:extLst>
          </p:cNvPr>
          <p:cNvCxnSpPr>
            <a:cxnSpLocks/>
          </p:cNvCxnSpPr>
          <p:nvPr/>
        </p:nvCxnSpPr>
        <p:spPr>
          <a:xfrm flipH="1">
            <a:off x="4953000" y="4006238"/>
            <a:ext cx="1600200" cy="2514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23B71AE-C42F-40B6-98E1-8CA25BCB6481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2 of 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D32E7-8C51-4C58-A93D-6357B5D41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10" name="Picture 9">
            <a:hlinkClick r:id="rId2" action="ppaction://hlinksldjump"/>
            <a:extLst>
              <a:ext uri="{FF2B5EF4-FFF2-40B4-BE49-F238E27FC236}">
                <a16:creationId xmlns:a16="http://schemas.microsoft.com/office/drawing/2014/main" id="{04620ABA-C155-43C8-887C-AA31463330E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1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1422ACA8-4D0E-4295-8B4A-529B01E9AF2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2015555"/>
            <a:ext cx="5943600" cy="448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04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B7778-C0F2-4692-862C-F70CAD1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965C6-0B2D-4DE3-9A34-73B059EDB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70AA8-C897-4154-BE5F-599348457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To understand computer basics, programs, and operating systems (</a:t>
            </a:r>
            <a:r>
              <a:rPr lang="en-US" sz="2400" dirty="0">
                <a:solidFill>
                  <a:schemeClr val="accent2"/>
                </a:solidFill>
                <a:hlinkClick r:id="rId2" action="ppaction://hlinksldjump"/>
              </a:rPr>
              <a:t>1.2</a:t>
            </a:r>
            <a:r>
              <a:rPr lang="en-US" sz="2400" dirty="0">
                <a:solidFill>
                  <a:schemeClr val="accent2"/>
                </a:solidFill>
              </a:rPr>
              <a:t>-</a:t>
            </a:r>
            <a:r>
              <a:rPr lang="en-US" sz="2400" dirty="0">
                <a:solidFill>
                  <a:schemeClr val="accent2"/>
                </a:solidFill>
                <a:hlinkClick r:id="rId3" action="ppaction://hlinksldjump"/>
              </a:rPr>
              <a:t>1.4</a:t>
            </a:r>
            <a:r>
              <a:rPr lang="en-US" sz="2400" dirty="0"/>
              <a:t>). </a:t>
            </a:r>
          </a:p>
          <a:p>
            <a:r>
              <a:rPr lang="en-US" sz="2400" dirty="0"/>
              <a:t>To write and run a simple Python program (</a:t>
            </a:r>
            <a:r>
              <a:rPr lang="en-US" sz="2400" dirty="0">
                <a:solidFill>
                  <a:schemeClr val="accent2"/>
                </a:solidFill>
                <a:hlinkClick r:id="rId4" action="ppaction://hlinksldjump"/>
              </a:rPr>
              <a:t>1.5</a:t>
            </a:r>
            <a:r>
              <a:rPr lang="en-US" sz="2400" dirty="0"/>
              <a:t>).</a:t>
            </a:r>
          </a:p>
          <a:p>
            <a:r>
              <a:rPr lang="en-US" sz="2400" dirty="0"/>
              <a:t>To explain the basic syntax of a Python program (</a:t>
            </a:r>
            <a:r>
              <a:rPr lang="en-US" sz="2400" dirty="0">
                <a:solidFill>
                  <a:schemeClr val="accent2"/>
                </a:solidFill>
                <a:hlinkClick r:id="rId4" action="ppaction://hlinksldjump"/>
              </a:rPr>
              <a:t>1.5</a:t>
            </a:r>
            <a:r>
              <a:rPr lang="en-US" sz="2400" dirty="0"/>
              <a:t>).</a:t>
            </a:r>
          </a:p>
          <a:p>
            <a:r>
              <a:rPr lang="en-US" sz="2400" dirty="0"/>
              <a:t>To describe the history of Python (</a:t>
            </a:r>
            <a:r>
              <a:rPr lang="en-US" sz="2400" dirty="0">
                <a:solidFill>
                  <a:schemeClr val="accent2"/>
                </a:solidFill>
                <a:hlinkClick r:id="rId5" action="ppaction://hlinksldjump"/>
              </a:rPr>
              <a:t>1.6</a:t>
            </a:r>
            <a:r>
              <a:rPr lang="en-US" sz="2400" dirty="0"/>
              <a:t>).</a:t>
            </a:r>
          </a:p>
          <a:p>
            <a:r>
              <a:rPr lang="en-US" sz="2400" dirty="0"/>
              <a:t>To explain the importance of, and provide examples of, proper programming style and documentation (</a:t>
            </a:r>
            <a:r>
              <a:rPr lang="en-US" sz="2400" dirty="0">
                <a:solidFill>
                  <a:schemeClr val="accent2"/>
                </a:solidFill>
                <a:hlinkClick r:id="rId6" action="ppaction://hlinksldjump"/>
              </a:rPr>
              <a:t>1.7</a:t>
            </a:r>
            <a:r>
              <a:rPr lang="en-US" sz="2400" dirty="0"/>
              <a:t>).</a:t>
            </a:r>
          </a:p>
          <a:p>
            <a:r>
              <a:rPr lang="en-US" sz="2400" dirty="0"/>
              <a:t>To explain the differences between syntax errors, runtime errors, and logic errors (</a:t>
            </a:r>
            <a:r>
              <a:rPr lang="en-US" sz="2400" dirty="0">
                <a:solidFill>
                  <a:schemeClr val="accent2"/>
                </a:solidFill>
                <a:hlinkClick r:id="rId7" action="ppaction://hlinksldjump"/>
              </a:rPr>
              <a:t>1.8</a:t>
            </a:r>
            <a:r>
              <a:rPr lang="en-US" sz="2400" dirty="0"/>
              <a:t>).</a:t>
            </a:r>
          </a:p>
        </p:txBody>
      </p:sp>
      <p:pic>
        <p:nvPicPr>
          <p:cNvPr id="5" name="Picture 4">
            <a:hlinkClick r:id="rId8" action="ppaction://hlinksldjump"/>
            <a:extLst>
              <a:ext uri="{FF2B5EF4-FFF2-40B4-BE49-F238E27FC236}">
                <a16:creationId xmlns:a16="http://schemas.microsoft.com/office/drawing/2014/main" id="{3481485F-8EE4-4105-BDAE-9A093A4A02E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52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Then, change the default name of the project “</a:t>
            </a:r>
            <a:r>
              <a:rPr lang="en-US" sz="2400" dirty="0" err="1">
                <a:solidFill>
                  <a:srgbClr val="C00000"/>
                </a:solidFill>
              </a:rPr>
              <a:t>pythonProject</a:t>
            </a:r>
            <a:r>
              <a:rPr lang="en-US" sz="2400" dirty="0"/>
              <a:t>”. For example, name it as “</a:t>
            </a:r>
            <a:r>
              <a:rPr lang="en-US" sz="2400" dirty="0">
                <a:solidFill>
                  <a:srgbClr val="C00000"/>
                </a:solidFill>
              </a:rPr>
              <a:t>My First Project</a:t>
            </a:r>
            <a:r>
              <a:rPr lang="en-US" sz="2400" dirty="0"/>
              <a:t>”, and then click on “</a:t>
            </a:r>
            <a:r>
              <a:rPr lang="en-US" sz="2400" dirty="0">
                <a:solidFill>
                  <a:srgbClr val="002060"/>
                </a:solidFill>
              </a:rPr>
              <a:t>Create</a:t>
            </a:r>
            <a:r>
              <a:rPr lang="en-US" sz="2400" dirty="0"/>
              <a:t>”.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99F3649-8AF2-4036-9CFA-20A5E8C99AB7}"/>
              </a:ext>
            </a:extLst>
          </p:cNvPr>
          <p:cNvCxnSpPr>
            <a:cxnSpLocks/>
          </p:cNvCxnSpPr>
          <p:nvPr/>
        </p:nvCxnSpPr>
        <p:spPr>
          <a:xfrm flipH="1" flipV="1">
            <a:off x="4114800" y="2819400"/>
            <a:ext cx="76200" cy="10439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DBA7D9E-F497-437A-B5F4-03193CA4AE82}"/>
              </a:ext>
            </a:extLst>
          </p:cNvPr>
          <p:cNvCxnSpPr>
            <a:cxnSpLocks/>
          </p:cNvCxnSpPr>
          <p:nvPr/>
        </p:nvCxnSpPr>
        <p:spPr>
          <a:xfrm>
            <a:off x="5867400" y="6052634"/>
            <a:ext cx="1066800" cy="2719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7EE49AE-1ABB-4701-82BE-AB6DFCB3536F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3 of 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C53EAC-258F-4BAB-A2A3-CA206EDC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10" name="Picture 9">
            <a:hlinkClick r:id="rId2" action="ppaction://hlinksldjump"/>
            <a:extLst>
              <a:ext uri="{FF2B5EF4-FFF2-40B4-BE49-F238E27FC236}">
                <a16:creationId xmlns:a16="http://schemas.microsoft.com/office/drawing/2014/main" id="{BAFF065D-B688-4566-B0EF-761DBFF2A2F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1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A0CC03C3-9255-4B2B-9960-01F124B0348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6492" y="2335350"/>
            <a:ext cx="5522508" cy="416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625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Then, the new project is created and opened. After that, you have to create a new Python file inside the project to write the code on it.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A0FF6E-14E6-4D58-B247-93E008D24936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4 of 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48DA6B-1557-4134-A0EC-06748E717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1F68E663-9C51-45C5-8689-ED4CABB9B85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194E0146-5C75-4635-9970-461AF967A23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42" y="2209800"/>
            <a:ext cx="7567116" cy="397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889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Select the project name on the left menu, right click on it and select “</a:t>
            </a:r>
            <a:r>
              <a:rPr lang="en-US" sz="2400" dirty="0">
                <a:solidFill>
                  <a:srgbClr val="002060"/>
                </a:solidFill>
              </a:rPr>
              <a:t>New</a:t>
            </a:r>
            <a:r>
              <a:rPr lang="en-US" sz="2400" dirty="0"/>
              <a:t>” </a:t>
            </a:r>
            <a:r>
              <a:rPr lang="en-US" sz="2400" dirty="0">
                <a:solidFill>
                  <a:schemeClr val="accent5"/>
                </a:solidFill>
              </a:rPr>
              <a:t>→</a:t>
            </a:r>
            <a:r>
              <a:rPr lang="en-US" sz="2400" dirty="0"/>
              <a:t> “</a:t>
            </a:r>
            <a:r>
              <a:rPr lang="en-US" sz="2400" dirty="0">
                <a:solidFill>
                  <a:srgbClr val="002060"/>
                </a:solidFill>
              </a:rPr>
              <a:t>Python File</a:t>
            </a:r>
            <a:r>
              <a:rPr lang="en-US" sz="2400" dirty="0"/>
              <a:t>”.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D43A91-8F73-4AD2-8E53-0271220B5770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5 of 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56BF1-9127-4B94-8EF1-195AFF72B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A79E18C4-7FE3-415B-9973-728561F4330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9DEE636B-7D0E-4BCB-822B-A2570BF84BD6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678" y="2286000"/>
            <a:ext cx="7395677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759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Then, name the new file “</a:t>
            </a:r>
            <a:r>
              <a:rPr lang="en-US" sz="2400" dirty="0">
                <a:solidFill>
                  <a:srgbClr val="C00000"/>
                </a:solidFill>
              </a:rPr>
              <a:t>Welcome</a:t>
            </a:r>
            <a:r>
              <a:rPr lang="en-US" sz="2400" dirty="0"/>
              <a:t>”.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224EBF-5DB9-40C9-931D-789FA18C087D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6 of 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B2858-06D3-430A-846C-75EB4982E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057B77B4-4100-4A29-A3AC-B874644F043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94299AFD-06FD-408F-B443-FE9C085115F1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2209800"/>
            <a:ext cx="7387340" cy="388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77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E6CD-9A59-4FC5-B986-3426B854B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Creating and Editing Using PyCharm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E441B-694A-4F84-B501-146EF2C3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BFCA2-6A2D-4ADA-AEBA-04D2AE7A2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Now, the new file is created and opened. Write the code in it: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028C65-BF0B-49C2-955E-D1F685659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05000"/>
            <a:ext cx="8458200" cy="456105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636B088-3F20-4774-8D05-53D1F92D4EAE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7 of 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CAEE9-077F-4A65-81E1-192E2F417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A68E4474-0DCD-408A-8862-4EE8D64F1DB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67762E8F-96F1-4058-873A-529F557F5110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38558066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7C189-10BC-486F-A423-C1425F91F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Running The Code Using PyCharm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9012B-12A1-4967-9B19-77810D385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3012-1F70-47A9-980E-933E41DF4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To run the file, right click on any area of the editor and click on (</a:t>
            </a:r>
            <a:r>
              <a:rPr lang="en-US" sz="2400" dirty="0">
                <a:solidFill>
                  <a:srgbClr val="002060"/>
                </a:solidFill>
              </a:rPr>
              <a:t>Run ‘Welcome’</a:t>
            </a:r>
            <a:r>
              <a:rPr lang="en-US" sz="2400" dirty="0"/>
              <a:t>), which is the name of the file.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E5B58B-ED9D-4EDF-9EFB-F287DF62F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62200"/>
            <a:ext cx="7467600" cy="402687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6DF0F6C-F0E8-478E-8F19-F4495D76C6EA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1 of 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2C684-F88D-4A2D-B5E9-8A2C8AE82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1</a:t>
            </a:r>
            <a:endParaRPr lang="en-US" dirty="0"/>
          </a:p>
        </p:txBody>
      </p:sp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3DA25B12-5959-45DF-A77C-EA4AED0E470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DB591920-E1A8-434F-8EE9-488F7ACBCB9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40428608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7C189-10BC-486F-A423-C1425F91F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Running The Code Using PyCharm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9012B-12A1-4967-9B19-77810D385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3012-1F70-47A9-980E-933E41DF4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/>
              <a:t>After that, PyCharm is going to run the file using the Python interpreter, and then display the output of the file for you.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5DE3B-F860-49FE-8E35-7CA025164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86000"/>
            <a:ext cx="7696200" cy="41501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9972381-FFD3-42FE-86A0-C24569493C30}"/>
              </a:ext>
            </a:extLst>
          </p:cNvPr>
          <p:cNvSpPr/>
          <p:nvPr/>
        </p:nvSpPr>
        <p:spPr>
          <a:xfrm>
            <a:off x="146304" y="0"/>
            <a:ext cx="929374" cy="609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Step</a:t>
            </a:r>
          </a:p>
          <a:p>
            <a:pPr algn="ctr"/>
            <a:r>
              <a:rPr lang="en-US" sz="1600" dirty="0"/>
              <a:t>2 of 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A3110C-FB0F-4471-8076-43EF3642F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Program 1</a:t>
            </a:r>
          </a:p>
        </p:txBody>
      </p:sp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02E32CA3-BCC0-46D3-BCB3-15BE1B3BD10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9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89860AE2-3D95-409B-B3EC-0B524C65B91B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24487744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>
            <a:extLst>
              <a:ext uri="{FF2B5EF4-FFF2-40B4-BE49-F238E27FC236}">
                <a16:creationId xmlns:a16="http://schemas.microsoft.com/office/drawing/2014/main" id="{807C2E9D-21E6-4E92-B598-258963795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Tracing The Program Execution</a:t>
            </a:r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C85CCF-883D-443D-B79F-D79CE2726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  <p:pic>
        <p:nvPicPr>
          <p:cNvPr id="26" name="Picture 25" descr="A picture containing sitting, outdoor, transport&#10;&#10;Description automatically generated">
            <a:extLst>
              <a:ext uri="{FF2B5EF4-FFF2-40B4-BE49-F238E27FC236}">
                <a16:creationId xmlns:a16="http://schemas.microsoft.com/office/drawing/2014/main" id="{CBFD2A3C-FA7E-4FC2-A555-14CBB8FF1C1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3" y="96133"/>
            <a:ext cx="361067" cy="361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F217FE0-AF11-45EC-A6ED-1FC1408F8629}"/>
              </a:ext>
            </a:extLst>
          </p:cNvPr>
          <p:cNvGrpSpPr/>
          <p:nvPr/>
        </p:nvGrpSpPr>
        <p:grpSpPr>
          <a:xfrm>
            <a:off x="205466" y="4535651"/>
            <a:ext cx="5585734" cy="551364"/>
            <a:chOff x="769637" y="4818959"/>
            <a:chExt cx="5585734" cy="55136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E26CA9-5A73-4965-902B-66EFED158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865444"/>
              <a:ext cx="4908330" cy="461665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2" name="Picture 11" descr="A flat screen monitor&#10;&#10;Description automatically generated">
              <a:extLst>
                <a:ext uri="{FF2B5EF4-FFF2-40B4-BE49-F238E27FC236}">
                  <a16:creationId xmlns:a16="http://schemas.microsoft.com/office/drawing/2014/main" id="{CEB32EEA-DE83-4B97-935A-A42E5E374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BF4314D-889B-4BCB-8AE4-28B243D213C0}"/>
              </a:ext>
            </a:extLst>
          </p:cNvPr>
          <p:cNvGrpSpPr/>
          <p:nvPr/>
        </p:nvGrpSpPr>
        <p:grpSpPr>
          <a:xfrm>
            <a:off x="146304" y="1828800"/>
            <a:ext cx="5492496" cy="1523999"/>
            <a:chOff x="160237" y="2745766"/>
            <a:chExt cx="5492496" cy="128152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06E066-BF73-4E68-9681-EDF17F617022}"/>
                </a:ext>
              </a:extLst>
            </p:cNvPr>
            <p:cNvSpPr txBox="1"/>
            <p:nvPr/>
          </p:nvSpPr>
          <p:spPr>
            <a:xfrm>
              <a:off x="160237" y="2745766"/>
              <a:ext cx="22158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1.1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Welcome.py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CBCFEBF-027C-4F8A-9BBE-4121F8409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5060919" cy="9968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b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</a:b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492CED7-704D-4D71-BBBF-9EA9F4F0E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15DA3ECD-1BE8-4629-99B6-2A7E292AB1B5}"/>
              </a:ext>
            </a:extLst>
          </p:cNvPr>
          <p:cNvSpPr/>
          <p:nvPr/>
        </p:nvSpPr>
        <p:spPr>
          <a:xfrm>
            <a:off x="146304" y="2245127"/>
            <a:ext cx="5103971" cy="33735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21CF07F6-0446-4FEE-8986-DFBBA5699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2518282"/>
            <a:ext cx="2490788" cy="615950"/>
          </a:xfrm>
          <a:prstGeom prst="wedgeRoundRectCallout">
            <a:avLst>
              <a:gd name="adj1" fmla="val -91935"/>
              <a:gd name="adj2" fmla="val -72312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 is a comment, so do nothing.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170141-61B3-44B2-BA4F-93BDFE08E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3</a:t>
            </a:r>
            <a:endParaRPr lang="en-US" dirty="0"/>
          </a:p>
        </p:txBody>
      </p:sp>
      <p:pic>
        <p:nvPicPr>
          <p:cNvPr id="17" name="Picture 16">
            <a:hlinkClick r:id="rId5" action="ppaction://hlinksldjump"/>
            <a:extLst>
              <a:ext uri="{FF2B5EF4-FFF2-40B4-BE49-F238E27FC236}">
                <a16:creationId xmlns:a16="http://schemas.microsoft.com/office/drawing/2014/main" id="{38FB7943-37E1-429B-A4A3-B8087207E7D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9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BD6F3CFB-E9AB-4510-BE8A-D9525EF63649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DDD7C9-5F8D-4F94-8C77-385FD4E86F9D}"/>
              </a:ext>
            </a:extLst>
          </p:cNvPr>
          <p:cNvGrpSpPr/>
          <p:nvPr/>
        </p:nvGrpSpPr>
        <p:grpSpPr>
          <a:xfrm>
            <a:off x="4159909" y="6652989"/>
            <a:ext cx="836689" cy="187518"/>
            <a:chOff x="4159909" y="6652989"/>
            <a:chExt cx="836689" cy="187518"/>
          </a:xfrm>
        </p:grpSpPr>
        <p:pic>
          <p:nvPicPr>
            <p:cNvPr id="21" name="Picture 20">
              <a:hlinkClick r:id="rId8" action="ppaction://hlinksldjump"/>
              <a:extLst>
                <a:ext uri="{FF2B5EF4-FFF2-40B4-BE49-F238E27FC236}">
                  <a16:creationId xmlns:a16="http://schemas.microsoft.com/office/drawing/2014/main" id="{88A3D53F-0471-4103-BF71-00785BAA5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 flipV="1">
              <a:off x="4159909" y="6652989"/>
              <a:ext cx="187518" cy="187518"/>
            </a:xfrm>
            <a:prstGeom prst="rect">
              <a:avLst/>
            </a:prstGeom>
          </p:spPr>
        </p:pic>
        <p:pic>
          <p:nvPicPr>
            <p:cNvPr id="22" name="Picture 21">
              <a:hlinkClick r:id="rId10" action="ppaction://hlinksldjump"/>
              <a:extLst>
                <a:ext uri="{FF2B5EF4-FFF2-40B4-BE49-F238E27FC236}">
                  <a16:creationId xmlns:a16="http://schemas.microsoft.com/office/drawing/2014/main" id="{D40A6958-1C54-4F94-BBAC-353A264CB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09080" y="6652989"/>
              <a:ext cx="187518" cy="187518"/>
            </a:xfrm>
            <a:prstGeom prst="rect">
              <a:avLst/>
            </a:prstGeom>
          </p:spPr>
        </p:pic>
      </p:grp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97FD6504-679F-4A70-AFA4-7E925BDAD19F}"/>
              </a:ext>
            </a:extLst>
          </p:cNvPr>
          <p:cNvSpPr txBox="1">
            <a:spLocks/>
          </p:cNvSpPr>
          <p:nvPr/>
        </p:nvSpPr>
        <p:spPr>
          <a:xfrm>
            <a:off x="5853667" y="6639554"/>
            <a:ext cx="1560525" cy="187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 cap="none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Program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D0AD1ECF-3D12-4EAB-BEE8-8B6945FBCAC8}"/>
              </a:ext>
            </a:extLst>
          </p:cNvPr>
          <p:cNvGrpSpPr/>
          <p:nvPr/>
        </p:nvGrpSpPr>
        <p:grpSpPr>
          <a:xfrm>
            <a:off x="146304" y="1828800"/>
            <a:ext cx="5492496" cy="1523999"/>
            <a:chOff x="160237" y="2745766"/>
            <a:chExt cx="5492496" cy="128152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937E085-EDF6-48AF-80F9-4D17F14E80CA}"/>
                </a:ext>
              </a:extLst>
            </p:cNvPr>
            <p:cNvSpPr txBox="1"/>
            <p:nvPr/>
          </p:nvSpPr>
          <p:spPr>
            <a:xfrm>
              <a:off x="160237" y="2745766"/>
              <a:ext cx="22158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1.1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Welcome.py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8210B61-A475-408A-83B4-00D8D278B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5060919" cy="9968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b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</a:b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B48B058-0071-4D1E-93BA-1AA19400D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47108" name="Rectangle 2">
            <a:extLst>
              <a:ext uri="{FF2B5EF4-FFF2-40B4-BE49-F238E27FC236}">
                <a16:creationId xmlns:a16="http://schemas.microsoft.com/office/drawing/2014/main" id="{807C2E9D-21E6-4E92-B598-258963795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Tracing The Program Execution</a:t>
            </a:r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C66F56-7CA3-49E3-801E-9C8C861F2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5734F-2DC0-412E-82C7-B166611EB974}"/>
              </a:ext>
            </a:extLst>
          </p:cNvPr>
          <p:cNvGrpSpPr/>
          <p:nvPr/>
        </p:nvGrpSpPr>
        <p:grpSpPr>
          <a:xfrm>
            <a:off x="205466" y="4535651"/>
            <a:ext cx="5585734" cy="551364"/>
            <a:chOff x="769637" y="4818959"/>
            <a:chExt cx="5585734" cy="551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0BB301E-EBCC-4E00-86BA-42B135A0C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865444"/>
              <a:ext cx="4908330" cy="461665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Welcome to Python</a:t>
              </a:r>
            </a:p>
          </p:txBody>
        </p:sp>
        <p:pic>
          <p:nvPicPr>
            <p:cNvPr id="13" name="Picture 12" descr="A flat screen monitor&#10;&#10;Description automatically generated">
              <a:extLst>
                <a:ext uri="{FF2B5EF4-FFF2-40B4-BE49-F238E27FC236}">
                  <a16:creationId xmlns:a16="http://schemas.microsoft.com/office/drawing/2014/main" id="{9E3183C4-ABD1-40FC-B27E-7A4E281EA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sp>
        <p:nvSpPr>
          <p:cNvPr id="19" name="AutoShape 5">
            <a:extLst>
              <a:ext uri="{FF2B5EF4-FFF2-40B4-BE49-F238E27FC236}">
                <a16:creationId xmlns:a16="http://schemas.microsoft.com/office/drawing/2014/main" id="{EB0E00CF-A973-4589-90CB-0F7E2939E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365792"/>
            <a:ext cx="2490788" cy="615950"/>
          </a:xfrm>
          <a:prstGeom prst="wedgeRoundRectCallout">
            <a:avLst>
              <a:gd name="adj1" fmla="val -134499"/>
              <a:gd name="adj2" fmla="val 23102"/>
              <a:gd name="adj3" fmla="val 16667"/>
            </a:avLst>
          </a:prstGeom>
          <a:solidFill>
            <a:schemeClr val="bg1"/>
          </a:solidFill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The output of the statement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780C9C-D726-4D3E-8EDB-8E15FE4BFF51}"/>
              </a:ext>
            </a:extLst>
          </p:cNvPr>
          <p:cNvSpPr/>
          <p:nvPr/>
        </p:nvSpPr>
        <p:spPr>
          <a:xfrm>
            <a:off x="146304" y="2587983"/>
            <a:ext cx="5263896" cy="33735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21CF07F6-0446-4FEE-8986-DFBBA5699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6907" y="2492208"/>
            <a:ext cx="2490788" cy="615950"/>
          </a:xfrm>
          <a:prstGeom prst="wedgeRoundRectCallout">
            <a:avLst>
              <a:gd name="adj1" fmla="val -91935"/>
              <a:gd name="adj2" fmla="val -4571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Execute a statement</a:t>
            </a:r>
          </a:p>
        </p:txBody>
      </p:sp>
      <p:pic>
        <p:nvPicPr>
          <p:cNvPr id="34" name="Picture 33" descr="A picture containing sitting, outdoor, transport&#10;&#10;Description automatically generated">
            <a:extLst>
              <a:ext uri="{FF2B5EF4-FFF2-40B4-BE49-F238E27FC236}">
                <a16:creationId xmlns:a16="http://schemas.microsoft.com/office/drawing/2014/main" id="{82CE75A3-82B0-4EA9-8499-765467D72D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3" y="96133"/>
            <a:ext cx="361067" cy="36106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D653C0-4DFD-4730-B582-CBA7296BC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 of 3</a:t>
            </a:r>
          </a:p>
        </p:txBody>
      </p:sp>
      <p:pic>
        <p:nvPicPr>
          <p:cNvPr id="16" name="Picture 15">
            <a:hlinkClick r:id="rId5" action="ppaction://hlinksldjump"/>
            <a:extLst>
              <a:ext uri="{FF2B5EF4-FFF2-40B4-BE49-F238E27FC236}">
                <a16:creationId xmlns:a16="http://schemas.microsoft.com/office/drawing/2014/main" id="{25FBE797-54BC-4763-A8E1-774F879C15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7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BA9F1C29-D78A-4C68-B90C-392AD28DBA10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0832C14-5732-4C89-B99F-CD71102DC7DD}"/>
              </a:ext>
            </a:extLst>
          </p:cNvPr>
          <p:cNvGrpSpPr/>
          <p:nvPr/>
        </p:nvGrpSpPr>
        <p:grpSpPr>
          <a:xfrm>
            <a:off x="4159909" y="6652989"/>
            <a:ext cx="836689" cy="187518"/>
            <a:chOff x="4159909" y="6652989"/>
            <a:chExt cx="836689" cy="187518"/>
          </a:xfrm>
        </p:grpSpPr>
        <p:pic>
          <p:nvPicPr>
            <p:cNvPr id="21" name="Picture 20">
              <a:hlinkClick r:id="rId8" action="ppaction://hlinksldjump"/>
              <a:extLst>
                <a:ext uri="{FF2B5EF4-FFF2-40B4-BE49-F238E27FC236}">
                  <a16:creationId xmlns:a16="http://schemas.microsoft.com/office/drawing/2014/main" id="{6C40992F-E23A-4C78-98D0-3F2976AE7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 flipV="1">
              <a:off x="4159909" y="6652989"/>
              <a:ext cx="187518" cy="187518"/>
            </a:xfrm>
            <a:prstGeom prst="rect">
              <a:avLst/>
            </a:prstGeom>
          </p:spPr>
        </p:pic>
        <p:pic>
          <p:nvPicPr>
            <p:cNvPr id="22" name="Picture 21">
              <a:hlinkClick r:id="rId10" action="ppaction://hlinksldjump"/>
              <a:extLst>
                <a:ext uri="{FF2B5EF4-FFF2-40B4-BE49-F238E27FC236}">
                  <a16:creationId xmlns:a16="http://schemas.microsoft.com/office/drawing/2014/main" id="{812EE4FF-BB17-49D0-A02D-2B28CD02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09080" y="6652989"/>
              <a:ext cx="187518" cy="187518"/>
            </a:xfrm>
            <a:prstGeom prst="rect">
              <a:avLst/>
            </a:prstGeom>
          </p:spPr>
        </p:pic>
      </p:grp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7B99B1E2-3DEF-4559-A2E0-D5943653C8AC}"/>
              </a:ext>
            </a:extLst>
          </p:cNvPr>
          <p:cNvSpPr txBox="1">
            <a:spLocks/>
          </p:cNvSpPr>
          <p:nvPr/>
        </p:nvSpPr>
        <p:spPr>
          <a:xfrm>
            <a:off x="5853667" y="6639554"/>
            <a:ext cx="1560525" cy="187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 cap="none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Program 1</a:t>
            </a:r>
          </a:p>
        </p:txBody>
      </p:sp>
    </p:spTree>
    <p:extLst>
      <p:ext uri="{BB962C8B-B14F-4D97-AF65-F5344CB8AC3E}">
        <p14:creationId xmlns:p14="http://schemas.microsoft.com/office/powerpoint/2010/main" val="356624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6559B6E-AE95-4AEE-B9B9-3491C41CD6FD}"/>
              </a:ext>
            </a:extLst>
          </p:cNvPr>
          <p:cNvGrpSpPr/>
          <p:nvPr/>
        </p:nvGrpSpPr>
        <p:grpSpPr>
          <a:xfrm>
            <a:off x="146304" y="1828800"/>
            <a:ext cx="5492496" cy="1523999"/>
            <a:chOff x="160237" y="2745766"/>
            <a:chExt cx="5492496" cy="128152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11A6919-8550-4C24-9A8A-DF56B18AD54D}"/>
                </a:ext>
              </a:extLst>
            </p:cNvPr>
            <p:cNvSpPr txBox="1"/>
            <p:nvPr/>
          </p:nvSpPr>
          <p:spPr>
            <a:xfrm>
              <a:off x="160237" y="2745766"/>
              <a:ext cx="22158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1.1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Welcome.py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6890844-D5CD-48C6-A86A-629057497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5060919" cy="9968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b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</a:b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5E91691-B1B1-4097-9B55-7CDC0D9F1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47108" name="Rectangle 2">
            <a:extLst>
              <a:ext uri="{FF2B5EF4-FFF2-40B4-BE49-F238E27FC236}">
                <a16:creationId xmlns:a16="http://schemas.microsoft.com/office/drawing/2014/main" id="{807C2E9D-21E6-4E92-B598-258963795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dirty="0"/>
              <a:t>Welcome with Two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Tracing The Program Execution</a:t>
            </a:r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A15F12-09DB-4CD1-9D45-49FD584A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EA8186-0A41-4092-838A-14E32C1C72D5}"/>
              </a:ext>
            </a:extLst>
          </p:cNvPr>
          <p:cNvSpPr/>
          <p:nvPr/>
        </p:nvSpPr>
        <p:spPr>
          <a:xfrm>
            <a:off x="146304" y="2965554"/>
            <a:ext cx="5103971" cy="33735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2A76EBED-D6EC-4610-BC2D-7D612ABDC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1" y="2518280"/>
            <a:ext cx="2490788" cy="615950"/>
          </a:xfrm>
          <a:prstGeom prst="wedgeRoundRectCallout">
            <a:avLst>
              <a:gd name="adj1" fmla="val -95812"/>
              <a:gd name="adj2" fmla="val 60495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Execute a statement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B86BC1-2930-494F-B202-113617A38CA0}"/>
              </a:ext>
            </a:extLst>
          </p:cNvPr>
          <p:cNvGrpSpPr/>
          <p:nvPr/>
        </p:nvGrpSpPr>
        <p:grpSpPr>
          <a:xfrm>
            <a:off x="205466" y="4397470"/>
            <a:ext cx="5585734" cy="830997"/>
            <a:chOff x="769637" y="4680778"/>
            <a:chExt cx="5585734" cy="83099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F02646-A5ED-4DC4-B3FE-11E920765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680778"/>
              <a:ext cx="4908330" cy="830997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Welcome to Python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Python is fun</a:t>
              </a:r>
            </a:p>
          </p:txBody>
        </p:sp>
        <p:pic>
          <p:nvPicPr>
            <p:cNvPr id="19" name="Picture 18" descr="A flat screen monitor&#10;&#10;Description automatically generated">
              <a:extLst>
                <a:ext uri="{FF2B5EF4-FFF2-40B4-BE49-F238E27FC236}">
                  <a16:creationId xmlns:a16="http://schemas.microsoft.com/office/drawing/2014/main" id="{2CA7BEB3-E10F-4AA9-929B-AF9B14FEC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sp>
        <p:nvSpPr>
          <p:cNvPr id="9" name="AutoShape 5">
            <a:extLst>
              <a:ext uri="{FF2B5EF4-FFF2-40B4-BE49-F238E27FC236}">
                <a16:creationId xmlns:a16="http://schemas.microsoft.com/office/drawing/2014/main" id="{44FB92B4-9E09-4AA3-838A-DA6D10E3B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371115"/>
            <a:ext cx="2490788" cy="615950"/>
          </a:xfrm>
          <a:prstGeom prst="wedgeRoundRectCallout">
            <a:avLst>
              <a:gd name="adj1" fmla="val -164850"/>
              <a:gd name="adj2" fmla="val 52921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The output of the statement</a:t>
            </a:r>
          </a:p>
        </p:txBody>
      </p:sp>
      <p:pic>
        <p:nvPicPr>
          <p:cNvPr id="24" name="Picture 23" descr="A picture containing sitting, outdoor, transport&#10;&#10;Description automatically generated">
            <a:extLst>
              <a:ext uri="{FF2B5EF4-FFF2-40B4-BE49-F238E27FC236}">
                <a16:creationId xmlns:a16="http://schemas.microsoft.com/office/drawing/2014/main" id="{980AEA1D-BF7F-4FCD-B551-1814CDC60D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3" y="96133"/>
            <a:ext cx="361067" cy="36106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1B340E-B725-4DF8-A4EC-908994636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3 of 3</a:t>
            </a:r>
          </a:p>
        </p:txBody>
      </p:sp>
      <p:pic>
        <p:nvPicPr>
          <p:cNvPr id="16" name="Picture 15">
            <a:hlinkClick r:id="rId5" action="ppaction://hlinksldjump"/>
            <a:extLst>
              <a:ext uri="{FF2B5EF4-FFF2-40B4-BE49-F238E27FC236}">
                <a16:creationId xmlns:a16="http://schemas.microsoft.com/office/drawing/2014/main" id="{140F4707-D3CD-4548-9AAC-93C1024A582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25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C54562E6-62B7-43D2-A99F-F5A5C3EF0730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6C7AB02-F404-4B2A-8026-68C1A977510A}"/>
              </a:ext>
            </a:extLst>
          </p:cNvPr>
          <p:cNvGrpSpPr/>
          <p:nvPr/>
        </p:nvGrpSpPr>
        <p:grpSpPr>
          <a:xfrm>
            <a:off x="4159909" y="6652989"/>
            <a:ext cx="836689" cy="187518"/>
            <a:chOff x="4159909" y="6652989"/>
            <a:chExt cx="836689" cy="187518"/>
          </a:xfrm>
        </p:grpSpPr>
        <p:pic>
          <p:nvPicPr>
            <p:cNvPr id="27" name="Picture 26">
              <a:hlinkClick r:id="rId8" action="ppaction://hlinksldjump"/>
              <a:extLst>
                <a:ext uri="{FF2B5EF4-FFF2-40B4-BE49-F238E27FC236}">
                  <a16:creationId xmlns:a16="http://schemas.microsoft.com/office/drawing/2014/main" id="{477C2463-44AD-4CDD-9E7A-870855CB1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 flipV="1">
              <a:off x="4159909" y="6652989"/>
              <a:ext cx="187518" cy="187518"/>
            </a:xfrm>
            <a:prstGeom prst="rect">
              <a:avLst/>
            </a:prstGeom>
          </p:spPr>
        </p:pic>
        <p:pic>
          <p:nvPicPr>
            <p:cNvPr id="28" name="Picture 27">
              <a:hlinkClick r:id="rId10" action="ppaction://hlinksldjump"/>
              <a:extLst>
                <a:ext uri="{FF2B5EF4-FFF2-40B4-BE49-F238E27FC236}">
                  <a16:creationId xmlns:a16="http://schemas.microsoft.com/office/drawing/2014/main" id="{E40A104F-540E-4FF6-AB0F-3E8CC07B5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09080" y="6652989"/>
              <a:ext cx="187518" cy="187518"/>
            </a:xfrm>
            <a:prstGeom prst="rect">
              <a:avLst/>
            </a:prstGeom>
          </p:spPr>
        </p:pic>
      </p:grp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053089F3-3AD2-4CE3-8764-B7A01B19DB60}"/>
              </a:ext>
            </a:extLst>
          </p:cNvPr>
          <p:cNvSpPr txBox="1">
            <a:spLocks/>
          </p:cNvSpPr>
          <p:nvPr/>
        </p:nvSpPr>
        <p:spPr>
          <a:xfrm>
            <a:off x="5853667" y="6639554"/>
            <a:ext cx="1560525" cy="187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 cap="none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Program 1</a:t>
            </a:r>
          </a:p>
        </p:txBody>
      </p:sp>
    </p:spTree>
    <p:extLst>
      <p:ext uri="{BB962C8B-B14F-4D97-AF65-F5344CB8AC3E}">
        <p14:creationId xmlns:p14="http://schemas.microsoft.com/office/powerpoint/2010/main" val="202757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A6BD5-53A2-4989-AC18-A4162CA3F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Textbook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FA27DE-2CDE-4401-A34D-FCB03B225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10259-7802-4F7C-901D-AA613FCFF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" indent="0" algn="ctr">
              <a:buNone/>
            </a:pPr>
            <a:r>
              <a:rPr lang="en-US" sz="2400" dirty="0"/>
              <a:t>Introduction to Programming Using Python, By: Y. Daniel Liang </a:t>
            </a: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5B16B436-F444-4DFE-BEE3-C42F9FA50A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6"/>
          <a:stretch/>
        </p:blipFill>
        <p:spPr>
          <a:xfrm>
            <a:off x="2895600" y="2057400"/>
            <a:ext cx="3422130" cy="439702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A65787FE-3D5A-4BDD-85AA-7529AA18EBA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274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9D530-FDC1-4361-BB05-0C2376AD7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Code Tracing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7ED55C-DE5E-4A41-83FB-A7FFA79E0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2194E2-A617-4D8F-B72E-8B90E6E65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/>
              <a:t>Code tracing is when the programmer </a:t>
            </a:r>
            <a:r>
              <a:rPr lang="en-US" sz="2800" dirty="0">
                <a:solidFill>
                  <a:schemeClr val="accent2"/>
                </a:solidFill>
              </a:rPr>
              <a:t>interprets the results of each line of code </a:t>
            </a:r>
            <a:r>
              <a:rPr lang="en-US" sz="2800" dirty="0"/>
              <a:t>and </a:t>
            </a:r>
            <a:r>
              <a:rPr lang="en-US" sz="2800" dirty="0">
                <a:solidFill>
                  <a:schemeClr val="accent2"/>
                </a:solidFill>
              </a:rPr>
              <a:t>keeps track of the effect of each statement</a:t>
            </a:r>
            <a:r>
              <a:rPr lang="en-US" sz="2800" dirty="0"/>
              <a:t>.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9ADE7F78-F627-4940-B003-D39D598F5DF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EB3E5231-1E0B-4DA7-885A-3D19EF0F4EE5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 Simple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30438237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E700AB4-3971-4716-8007-16E485867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D9960A-956B-4F8A-8E2D-DBF2F4EC2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261A6E-E915-49DD-9527-867F445F9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dirty="0">
                <a:hlinkClick r:id="rId2" action="ppaction://hlinksldjump"/>
              </a:rPr>
              <a:t>Program 2: Welcome With Three Messages</a:t>
            </a:r>
            <a:endParaRPr lang="en-US" dirty="0"/>
          </a:p>
          <a:p>
            <a:pPr>
              <a:buClr>
                <a:schemeClr val="accent1"/>
              </a:buClr>
            </a:pPr>
            <a:r>
              <a:rPr lang="en-US" dirty="0">
                <a:hlinkClick r:id="rId3" action="ppaction://hlinksldjump"/>
              </a:rPr>
              <a:t>Program 3: Compute an Expression</a:t>
            </a:r>
            <a:endParaRPr lang="en-US" dirty="0"/>
          </a:p>
          <a:p>
            <a:pPr>
              <a:buClr>
                <a:schemeClr val="accent1"/>
              </a:buClr>
            </a:pPr>
            <a:r>
              <a:rPr lang="en-US" dirty="0">
                <a:hlinkClick r:id="rId4" action="ppaction://hlinksldjump"/>
              </a:rPr>
              <a:t>Check Point #1 - #2</a:t>
            </a:r>
            <a:endParaRPr lang="en-US" dirty="0"/>
          </a:p>
        </p:txBody>
      </p:sp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76B66654-4CB9-4C1C-AF39-C3CBA475E96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86D73CCB-47F8-4982-BD92-54D9E84D0C0D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3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08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>
            <a:extLst>
              <a:ext uri="{FF2B5EF4-FFF2-40B4-BE49-F238E27FC236}">
                <a16:creationId xmlns:a16="http://schemas.microsoft.com/office/drawing/2014/main" id="{DADBACAE-9032-40AD-97C9-0357B151D7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/>
              <a:t>Welcome With Three Messages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Program 2</a:t>
            </a:r>
            <a:endParaRPr lang="en-US" altLang="en-US" dirty="0">
              <a:solidFill>
                <a:schemeClr val="accent3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96F1D0-E3EE-47B3-B18E-EB7DB8E0B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ED64A2-4E83-4B4B-81E1-09E373139B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indent="0">
              <a:lnSpc>
                <a:spcPct val="100000"/>
              </a:lnSpc>
              <a:buNone/>
            </a:pPr>
            <a:r>
              <a:rPr lang="en-US" sz="2400" dirty="0"/>
              <a:t>Write a program that displays </a:t>
            </a:r>
            <a:r>
              <a:rPr lang="en-US" sz="2400" dirty="0">
                <a:highlight>
                  <a:srgbClr val="EBF6E6"/>
                </a:highlight>
              </a:rPr>
              <a:t>Welcome to Python</a:t>
            </a:r>
            <a:r>
              <a:rPr lang="en-US" sz="2400" dirty="0"/>
              <a:t> , </a:t>
            </a:r>
            <a:r>
              <a:rPr lang="en-US" sz="2400" dirty="0">
                <a:highlight>
                  <a:srgbClr val="EBF6E6"/>
                </a:highlight>
              </a:rPr>
              <a:t>Programming is fun</a:t>
            </a:r>
            <a:r>
              <a:rPr lang="en-US" sz="2400" dirty="0"/>
              <a:t> , and </a:t>
            </a:r>
            <a:r>
              <a:rPr lang="en-US" sz="2400" dirty="0">
                <a:highlight>
                  <a:srgbClr val="EBF6E6"/>
                </a:highlight>
              </a:rPr>
              <a:t>Problem Driven</a:t>
            </a:r>
            <a:r>
              <a:rPr lang="en-US" sz="2400" dirty="0"/>
              <a:t> . The output should be as the following:</a:t>
            </a:r>
          </a:p>
          <a:p>
            <a:pPr marL="91440" indent="0">
              <a:lnSpc>
                <a:spcPct val="100000"/>
              </a:lnSpc>
              <a:buNone/>
            </a:pPr>
            <a:endParaRPr lang="en-US" sz="2400" dirty="0"/>
          </a:p>
          <a:p>
            <a:pPr marL="91440" indent="0">
              <a:lnSpc>
                <a:spcPct val="100000"/>
              </a:lnSpc>
              <a:buNone/>
            </a:pPr>
            <a:endParaRPr lang="en-US" sz="2400" dirty="0"/>
          </a:p>
          <a:p>
            <a:pPr>
              <a:lnSpc>
                <a:spcPct val="100000"/>
              </a:lnSpc>
            </a:pPr>
            <a:endParaRPr lang="en-US" sz="2400" dirty="0"/>
          </a:p>
          <a:p>
            <a:pPr indent="-36576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The Solution:</a:t>
            </a:r>
          </a:p>
          <a:p>
            <a:pPr marL="91440" indent="0">
              <a:buNone/>
            </a:pPr>
            <a:endParaRPr lang="en-US" sz="2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CCFE4-EFE1-4D18-AC5C-3EDF1C8975E7}"/>
              </a:ext>
            </a:extLst>
          </p:cNvPr>
          <p:cNvGrpSpPr/>
          <p:nvPr/>
        </p:nvGrpSpPr>
        <p:grpSpPr>
          <a:xfrm>
            <a:off x="448743" y="2457271"/>
            <a:ext cx="8194744" cy="1200329"/>
            <a:chOff x="769637" y="4496112"/>
            <a:chExt cx="8194744" cy="120032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F7A0DBD-C033-4BDF-9E85-456689453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496112"/>
              <a:ext cx="7517340" cy="1200329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Welcome to Python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Python is fun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Problem Driven</a:t>
              </a:r>
            </a:p>
          </p:txBody>
        </p:sp>
        <p:pic>
          <p:nvPicPr>
            <p:cNvPr id="14" name="Picture 13" descr="A flat screen monitor&#10;&#10;Description automatically generated">
              <a:extLst>
                <a:ext uri="{FF2B5EF4-FFF2-40B4-BE49-F238E27FC236}">
                  <a16:creationId xmlns:a16="http://schemas.microsoft.com/office/drawing/2014/main" id="{6C809495-D125-4E7D-A165-BEC0525EC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A1CAAC3-9A18-4CBC-BD62-D36D5016747E}"/>
              </a:ext>
            </a:extLst>
          </p:cNvPr>
          <p:cNvGrpSpPr/>
          <p:nvPr/>
        </p:nvGrpSpPr>
        <p:grpSpPr>
          <a:xfrm>
            <a:off x="146303" y="4572001"/>
            <a:ext cx="8851393" cy="1923312"/>
            <a:chOff x="160237" y="2745766"/>
            <a:chExt cx="8851393" cy="16173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194961E-6C32-4AD2-89EC-64A2123F191C}"/>
                </a:ext>
              </a:extLst>
            </p:cNvPr>
            <p:cNvSpPr txBox="1"/>
            <p:nvPr/>
          </p:nvSpPr>
          <p:spPr>
            <a:xfrm>
              <a:off x="160237" y="2745766"/>
              <a:ext cx="40446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1.2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WelcomeWithThreeMessages.py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2B61AD-625A-47AF-9523-E5671562C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8419816" cy="13326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three messages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"Problem Driven"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59747C-D6E4-4CBB-A8ED-6799484E8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133261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4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6E28C5-5498-4674-9FCE-003F7A705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2</a:t>
            </a:r>
            <a:endParaRPr lang="en-US" dirty="0"/>
          </a:p>
        </p:txBody>
      </p:sp>
      <p:pic>
        <p:nvPicPr>
          <p:cNvPr id="19" name="Picture 18">
            <a:hlinkClick r:id="rId4" action="ppaction://hlinksldjump"/>
            <a:extLst>
              <a:ext uri="{FF2B5EF4-FFF2-40B4-BE49-F238E27FC236}">
                <a16:creationId xmlns:a16="http://schemas.microsoft.com/office/drawing/2014/main" id="{7B75AAE2-E98A-4057-95D0-5B48FEC6DF5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20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F1ECF49B-C87B-41D7-9EAB-5FD28E95FD82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Simple Examples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8099C4-F680-4198-B4FA-DDBA941385D5}"/>
              </a:ext>
            </a:extLst>
          </p:cNvPr>
          <p:cNvGrpSpPr/>
          <p:nvPr/>
        </p:nvGrpSpPr>
        <p:grpSpPr>
          <a:xfrm>
            <a:off x="8160961" y="4910555"/>
            <a:ext cx="830638" cy="386966"/>
            <a:chOff x="8133802" y="1326921"/>
            <a:chExt cx="830638" cy="38696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F189CA-D8C9-44A4-9322-F5E44257F871}"/>
                </a:ext>
              </a:extLst>
            </p:cNvPr>
            <p:cNvSpPr txBox="1"/>
            <p:nvPr/>
          </p:nvSpPr>
          <p:spPr>
            <a:xfrm>
              <a:off x="8133802" y="1326921"/>
              <a:ext cx="830638" cy="386966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endParaRPr lang="en-US" sz="1200" b="1" dirty="0">
                <a:solidFill>
                  <a:schemeClr val="accent3"/>
                </a:solidFill>
              </a:endParaRPr>
            </a:p>
          </p:txBody>
        </p:sp>
        <p:sp>
          <p:nvSpPr>
            <p:cNvPr id="23" name="TextBox 22">
              <a:hlinkClick r:id="rId7"/>
              <a:extLst>
                <a:ext uri="{FF2B5EF4-FFF2-40B4-BE49-F238E27FC236}">
                  <a16:creationId xmlns:a16="http://schemas.microsoft.com/office/drawing/2014/main" id="{493A3376-B457-4FDC-8404-B9B957D84ABB}"/>
                </a:ext>
              </a:extLst>
            </p:cNvPr>
            <p:cNvSpPr txBox="1"/>
            <p:nvPr/>
          </p:nvSpPr>
          <p:spPr>
            <a:xfrm>
              <a:off x="8231494" y="1417955"/>
              <a:ext cx="633189" cy="27699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u="sng" dirty="0">
                  <a:solidFill>
                    <a:schemeClr val="accent2">
                      <a:lumMod val="75000"/>
                    </a:schemeClr>
                  </a:solidFill>
                </a:rPr>
                <a:t>Run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1E20F10-36BB-4AD8-9025-8E1912A6D4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95151" y="1461809"/>
              <a:ext cx="193294" cy="19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786089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>
            <a:extLst>
              <a:ext uri="{FF2B5EF4-FFF2-40B4-BE49-F238E27FC236}">
                <a16:creationId xmlns:a16="http://schemas.microsoft.com/office/drawing/2014/main" id="{DADBACAE-9032-40AD-97C9-0357B151D7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/>
              <a:t>Compute an Expression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Program 3</a:t>
            </a:r>
            <a:endParaRPr lang="en-US" altLang="en-US" dirty="0">
              <a:solidFill>
                <a:schemeClr val="accent3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037C14-2213-4436-AEC5-5EEF0CAF5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98ED64A2-4E83-4B4B-81E1-09E373139B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91440" indent="0">
                  <a:lnSpc>
                    <a:spcPct val="100000"/>
                  </a:lnSpc>
                  <a:buNone/>
                </a:pPr>
                <a:r>
                  <a:rPr lang="en-US" sz="2400" dirty="0"/>
                  <a:t>Write a program that evaluates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×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45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 − 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  <a:r>
                  <a:rPr lang="en-US" sz="2400" dirty="0"/>
                  <a:t>and print its result.</a:t>
                </a:r>
              </a:p>
              <a:p>
                <a:pPr indent="-365760">
                  <a:lnSpc>
                    <a:spcPct val="100000"/>
                  </a:lnSpc>
                  <a:buFont typeface="Wingdings" panose="05000000000000000000" pitchFamily="2" charset="2"/>
                  <a:buChar char="Ø"/>
                </a:pPr>
                <a:r>
                  <a:rPr lang="en-US" sz="2400" dirty="0"/>
                  <a:t>The Solution:</a:t>
                </a:r>
              </a:p>
              <a:p>
                <a:pPr>
                  <a:lnSpc>
                    <a:spcPct val="100000"/>
                  </a:lnSpc>
                </a:pPr>
                <a:endParaRPr lang="en-US" sz="2400" dirty="0"/>
              </a:p>
              <a:p>
                <a:pPr>
                  <a:lnSpc>
                    <a:spcPct val="100000"/>
                  </a:lnSpc>
                </a:pPr>
                <a:endParaRPr lang="en-US" sz="2400" dirty="0"/>
              </a:p>
              <a:p>
                <a:pPr>
                  <a:lnSpc>
                    <a:spcPct val="100000"/>
                  </a:lnSpc>
                </a:pPr>
                <a:endParaRPr lang="en-US" sz="2400" dirty="0"/>
              </a:p>
              <a:p>
                <a:pPr indent="-365760">
                  <a:lnSpc>
                    <a:spcPct val="100000"/>
                  </a:lnSpc>
                  <a:buFont typeface="Wingdings" panose="05000000000000000000" pitchFamily="2" charset="2"/>
                  <a:buChar char="Ø"/>
                </a:pPr>
                <a:r>
                  <a:rPr lang="en-US" sz="2400" dirty="0"/>
                  <a:t>The output:</a:t>
                </a:r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98ED64A2-4E83-4B4B-81E1-09E373139B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CCFE4-EFE1-4D18-AC5C-3EDF1C8975E7}"/>
              </a:ext>
            </a:extLst>
          </p:cNvPr>
          <p:cNvGrpSpPr/>
          <p:nvPr/>
        </p:nvGrpSpPr>
        <p:grpSpPr>
          <a:xfrm>
            <a:off x="141222" y="4865529"/>
            <a:ext cx="8856472" cy="551364"/>
            <a:chOff x="769637" y="4818959"/>
            <a:chExt cx="8856472" cy="55136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F7A0DBD-C033-4BDF-9E85-456689453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0" y="4865444"/>
              <a:ext cx="8179069" cy="461665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0.39759036144578314</a:t>
              </a:r>
            </a:p>
          </p:txBody>
        </p:sp>
        <p:pic>
          <p:nvPicPr>
            <p:cNvPr id="14" name="Picture 13" descr="A flat screen monitor&#10;&#10;Description automatically generated">
              <a:extLst>
                <a:ext uri="{FF2B5EF4-FFF2-40B4-BE49-F238E27FC236}">
                  <a16:creationId xmlns:a16="http://schemas.microsoft.com/office/drawing/2014/main" id="{6C809495-D125-4E7D-A165-BEC0525EC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A1CAAC3-9A18-4CBC-BD62-D36D5016747E}"/>
              </a:ext>
            </a:extLst>
          </p:cNvPr>
          <p:cNvGrpSpPr/>
          <p:nvPr/>
        </p:nvGrpSpPr>
        <p:grpSpPr>
          <a:xfrm>
            <a:off x="146302" y="2743200"/>
            <a:ext cx="8851393" cy="1219200"/>
            <a:chOff x="160237" y="2745766"/>
            <a:chExt cx="8851393" cy="10252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194961E-6C32-4AD2-89EC-64A2123F191C}"/>
                </a:ext>
              </a:extLst>
            </p:cNvPr>
            <p:cNvSpPr txBox="1"/>
            <p:nvPr/>
          </p:nvSpPr>
          <p:spPr>
            <a:xfrm>
              <a:off x="160237" y="2745766"/>
              <a:ext cx="32064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1.3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ComputeExpression.py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2B61AD-625A-47AF-9523-E5671562C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6"/>
              <a:ext cx="8419816" cy="7405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Compute expression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((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10.5 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+ 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 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* 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 / (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45 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- 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3.5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))</a:t>
              </a:r>
              <a:endParaRPr lang="en-US" altLang="en-US" sz="200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59747C-D6E4-4CBB-A8ED-6799484E8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74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90D56C-953C-4056-AD0B-DAE399B1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Program 3</a:t>
            </a:r>
            <a:endParaRPr lang="en-US" dirty="0"/>
          </a:p>
        </p:txBody>
      </p:sp>
      <p:pic>
        <p:nvPicPr>
          <p:cNvPr id="19" name="Picture 18">
            <a:hlinkClick r:id="rId5" action="ppaction://hlinksldjump"/>
            <a:extLst>
              <a:ext uri="{FF2B5EF4-FFF2-40B4-BE49-F238E27FC236}">
                <a16:creationId xmlns:a16="http://schemas.microsoft.com/office/drawing/2014/main" id="{16C4E9BD-3BDC-425A-BEBC-13C01FDBCC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20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1D8FD46F-2A47-4069-A340-CB29015D680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Simple Examples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F02C72-5137-4EF2-A091-F3CBFB21C110}"/>
              </a:ext>
            </a:extLst>
          </p:cNvPr>
          <p:cNvGrpSpPr/>
          <p:nvPr/>
        </p:nvGrpSpPr>
        <p:grpSpPr>
          <a:xfrm>
            <a:off x="8167058" y="3081754"/>
            <a:ext cx="830638" cy="386966"/>
            <a:chOff x="8133802" y="1326921"/>
            <a:chExt cx="830638" cy="38696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BF65407-7E5D-4E9E-8A3F-0CFF1E77DBC2}"/>
                </a:ext>
              </a:extLst>
            </p:cNvPr>
            <p:cNvSpPr txBox="1"/>
            <p:nvPr/>
          </p:nvSpPr>
          <p:spPr>
            <a:xfrm>
              <a:off x="8133802" y="1326921"/>
              <a:ext cx="830638" cy="386966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endParaRPr lang="en-US" sz="1200" b="1" dirty="0">
                <a:solidFill>
                  <a:schemeClr val="accent3"/>
                </a:solidFill>
              </a:endParaRPr>
            </a:p>
          </p:txBody>
        </p:sp>
        <p:sp>
          <p:nvSpPr>
            <p:cNvPr id="23" name="TextBox 22">
              <a:hlinkClick r:id="rId8"/>
              <a:extLst>
                <a:ext uri="{FF2B5EF4-FFF2-40B4-BE49-F238E27FC236}">
                  <a16:creationId xmlns:a16="http://schemas.microsoft.com/office/drawing/2014/main" id="{682880CC-A455-441D-8C39-7777A99068A4}"/>
                </a:ext>
              </a:extLst>
            </p:cNvPr>
            <p:cNvSpPr txBox="1"/>
            <p:nvPr/>
          </p:nvSpPr>
          <p:spPr>
            <a:xfrm>
              <a:off x="8231494" y="1417955"/>
              <a:ext cx="633189" cy="27699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u="sng" dirty="0">
                  <a:solidFill>
                    <a:schemeClr val="accent2">
                      <a:lumMod val="75000"/>
                    </a:schemeClr>
                  </a:solidFill>
                </a:rPr>
                <a:t>Run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C2D32A1-7856-42DF-8B3C-49BBFBF06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95151" y="1461809"/>
              <a:ext cx="193294" cy="19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60570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4BCCC-B277-4138-BF7D-9D3A57D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Point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#1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928590-861C-477E-922B-BF2FC1BB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64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35E32-4A87-4B38-A57C-9C8BD2D03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" indent="0">
              <a:buNone/>
            </a:pPr>
            <a:r>
              <a:rPr lang="en-US" sz="2800" dirty="0">
                <a:solidFill>
                  <a:schemeClr val="accent2"/>
                </a:solidFill>
              </a:rPr>
              <a:t>Identify</a:t>
            </a:r>
            <a:r>
              <a:rPr lang="en-US" sz="2800" dirty="0"/>
              <a:t> and </a:t>
            </a:r>
            <a:r>
              <a:rPr lang="en-US" sz="2800" dirty="0">
                <a:solidFill>
                  <a:schemeClr val="accent2"/>
                </a:solidFill>
              </a:rPr>
              <a:t>fix</a:t>
            </a:r>
            <a:r>
              <a:rPr lang="en-US" sz="2800" dirty="0"/>
              <a:t> the </a:t>
            </a:r>
            <a:r>
              <a:rPr lang="en-US" sz="2800" dirty="0">
                <a:solidFill>
                  <a:schemeClr val="accent2"/>
                </a:solidFill>
              </a:rPr>
              <a:t>errors</a:t>
            </a:r>
            <a:r>
              <a:rPr lang="en-US" sz="2800" dirty="0"/>
              <a:t> in the following </a:t>
            </a:r>
            <a:r>
              <a:rPr lang="en-US" sz="2800" dirty="0">
                <a:solidFill>
                  <a:schemeClr val="accent2"/>
                </a:solidFill>
              </a:rPr>
              <a:t>code</a:t>
            </a:r>
            <a:r>
              <a:rPr lang="en-US" sz="2800" dirty="0"/>
              <a:t>: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indent="-365760" algn="l">
              <a:buFont typeface="Wingdings" panose="05000000000000000000" pitchFamily="2" charset="2"/>
              <a:buChar char="Ø"/>
            </a:pPr>
            <a:r>
              <a:rPr lang="en-US" dirty="0"/>
              <a:t>Solution: </a:t>
            </a:r>
            <a:br>
              <a:rPr lang="en-US" dirty="0"/>
            </a:br>
            <a:r>
              <a:rPr lang="en-US" dirty="0"/>
              <a:t>The errors are the incorrect </a:t>
            </a:r>
            <a:r>
              <a:rPr lang="en-US" dirty="0">
                <a:solidFill>
                  <a:srgbClr val="C00000"/>
                </a:solidFill>
              </a:rPr>
              <a:t>indentation</a:t>
            </a:r>
            <a:r>
              <a:rPr lang="en-US" dirty="0"/>
              <a:t> in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line 2</a:t>
            </a:r>
            <a:r>
              <a:rPr lang="en-US" dirty="0"/>
              <a:t> and the </a:t>
            </a:r>
            <a:r>
              <a:rPr lang="en-US" dirty="0">
                <a:solidFill>
                  <a:srgbClr val="C00000"/>
                </a:solidFill>
              </a:rPr>
              <a:t>punctuation (.)</a:t>
            </a:r>
            <a:r>
              <a:rPr lang="en-US" dirty="0"/>
              <a:t> in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line 3</a:t>
            </a:r>
            <a:r>
              <a:rPr lang="en-US" dirty="0"/>
              <a:t>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80E3155-274F-4E33-8CD4-F84AB550CDD4}"/>
              </a:ext>
            </a:extLst>
          </p:cNvPr>
          <p:cNvGrpSpPr/>
          <p:nvPr/>
        </p:nvGrpSpPr>
        <p:grpSpPr>
          <a:xfrm>
            <a:off x="146304" y="2133600"/>
            <a:ext cx="8851392" cy="1219200"/>
            <a:chOff x="160238" y="3030456"/>
            <a:chExt cx="8851392" cy="102521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222F67-BB9A-4820-A36B-6BD423497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6"/>
              <a:ext cx="8419816" cy="10252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highlight>
                    <a:srgbClr val="FFC9C9"/>
                  </a:highlight>
                  <a:latin typeface="Courier New" panose="02070309020205020404" pitchFamily="49" charset="0"/>
                  <a:cs typeface="Courier New" panose="02070309020205020404" pitchFamily="49" charset="0"/>
                </a:rPr>
                <a:t>  </a:t>
              </a: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r>
                <a:rPr lang="en-US" altLang="en-US" sz="2400" dirty="0">
                  <a:solidFill>
                    <a:srgbClr val="000000"/>
                  </a:solidFill>
                  <a:highlight>
                    <a:srgbClr val="FFC9C9"/>
                  </a:highlight>
                  <a:latin typeface="Courier New" panose="02070309020205020404" pitchFamily="49" charset="0"/>
                  <a:cs typeface="Courier New" panose="02070309020205020404" pitchFamily="49" charset="0"/>
                </a:rPr>
                <a:t>.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5E970A0-972F-40D0-B870-C4A1816F6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10252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D83618B-C486-4955-B633-FEFC0D815AF8}"/>
              </a:ext>
            </a:extLst>
          </p:cNvPr>
          <p:cNvGrpSpPr/>
          <p:nvPr/>
        </p:nvGrpSpPr>
        <p:grpSpPr>
          <a:xfrm>
            <a:off x="146304" y="4953000"/>
            <a:ext cx="8851392" cy="1219200"/>
            <a:chOff x="160238" y="3030456"/>
            <a:chExt cx="8851392" cy="102521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E29BF8D-0057-48F6-94A6-9E6284746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6"/>
              <a:ext cx="8419816" cy="10252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75B37BF-F2E7-47E1-977F-BD6DFF2C2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10252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AE2F961-E13A-43D1-B1A3-1700BD0B6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04" y="120906"/>
            <a:ext cx="742067" cy="742067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  <a:extLst>
              <a:ext uri="{FF2B5EF4-FFF2-40B4-BE49-F238E27FC236}">
                <a16:creationId xmlns:a16="http://schemas.microsoft.com/office/drawing/2014/main" id="{220456DB-2E48-44CD-B9F6-225BA11BF33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5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D077722B-0984-4A45-B5AA-815FF45D6FE1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Simple Examples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1A006F8-86A0-417A-9279-7D9BD9F43AE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116" y="2810486"/>
            <a:ext cx="488188" cy="48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6120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DDA30-B967-4B30-B2E5-7F9F2B805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Point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#2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40499E-E505-47CC-8803-7B8F36903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65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B0FD6F-A659-4D97-BC6D-4016CDA8F3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" indent="0">
              <a:buNone/>
            </a:pPr>
            <a:r>
              <a:rPr lang="en-US" sz="2800" dirty="0">
                <a:solidFill>
                  <a:schemeClr val="accent2"/>
                </a:solidFill>
              </a:rPr>
              <a:t>Show</a:t>
            </a:r>
            <a:r>
              <a:rPr lang="en-US" sz="2800" dirty="0"/>
              <a:t> the </a:t>
            </a:r>
            <a:r>
              <a:rPr lang="en-US" sz="2800" dirty="0">
                <a:solidFill>
                  <a:schemeClr val="accent2"/>
                </a:solidFill>
              </a:rPr>
              <a:t>output</a:t>
            </a:r>
            <a:r>
              <a:rPr lang="en-US" sz="2800" dirty="0"/>
              <a:t> of the following </a:t>
            </a:r>
            <a:r>
              <a:rPr lang="en-US" sz="2800" dirty="0">
                <a:solidFill>
                  <a:schemeClr val="accent2"/>
                </a:solidFill>
              </a:rPr>
              <a:t>code</a:t>
            </a:r>
            <a:r>
              <a:rPr lang="en-US" sz="2800" dirty="0"/>
              <a:t>:</a:t>
            </a:r>
          </a:p>
          <a:p>
            <a:endParaRPr lang="en-US" sz="2800" dirty="0"/>
          </a:p>
          <a:p>
            <a:endParaRPr lang="en-US" sz="2800" dirty="0"/>
          </a:p>
          <a:p>
            <a:pPr indent="-365760">
              <a:buFont typeface="Wingdings" panose="05000000000000000000" pitchFamily="2" charset="2"/>
              <a:buChar char="Ø"/>
            </a:pPr>
            <a:r>
              <a:rPr lang="en-US" dirty="0"/>
              <a:t>Solution: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62AD041-7030-4487-9EFC-035147BF4E92}"/>
              </a:ext>
            </a:extLst>
          </p:cNvPr>
          <p:cNvGrpSpPr/>
          <p:nvPr/>
        </p:nvGrpSpPr>
        <p:grpSpPr>
          <a:xfrm>
            <a:off x="146303" y="1981198"/>
            <a:ext cx="8851392" cy="838200"/>
            <a:chOff x="160238" y="3030456"/>
            <a:chExt cx="8851392" cy="7048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94975E8-2652-461F-85B8-D9ECC03BD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6"/>
              <a:ext cx="8419816" cy="7048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"3.5 * 4 / 2 - 2.5 is"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3.5 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* 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4 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/ 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 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- </a:t>
              </a:r>
              <a:r>
                <a:rPr lang="en-US" altLang="en-US" sz="24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2.5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670E924-398F-457A-888F-A866EF613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70483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A6890F8-72F5-459A-87B5-CC3C17085952}"/>
              </a:ext>
            </a:extLst>
          </p:cNvPr>
          <p:cNvGrpSpPr/>
          <p:nvPr/>
        </p:nvGrpSpPr>
        <p:grpSpPr>
          <a:xfrm>
            <a:off x="146303" y="3664803"/>
            <a:ext cx="8851392" cy="830997"/>
            <a:chOff x="769637" y="4680778"/>
            <a:chExt cx="8851392" cy="83099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4898840-8307-48AB-8520-388D30583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680778"/>
              <a:ext cx="8173988" cy="830997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nl-NL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3.5 * 4 / 2 - 2.5 is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nl-NL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4.5</a:t>
              </a:r>
              <a:endParaRPr lang="en-US" altLang="en-US" sz="24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1" name="Picture 10" descr="A flat screen monitor&#10;&#10;Description automatically generated">
              <a:extLst>
                <a:ext uri="{FF2B5EF4-FFF2-40B4-BE49-F238E27FC236}">
                  <a16:creationId xmlns:a16="http://schemas.microsoft.com/office/drawing/2014/main" id="{50279896-DDEE-4443-8CF5-1370A771E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02DCCD2-F119-44C0-951A-AA53BFAA5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04" y="120906"/>
            <a:ext cx="742067" cy="742067"/>
          </a:xfrm>
          <a:prstGeom prst="rect">
            <a:avLst/>
          </a:prstGeom>
        </p:spPr>
      </p:pic>
      <p:pic>
        <p:nvPicPr>
          <p:cNvPr id="13" name="Picture 12">
            <a:hlinkClick r:id="rId5" action="ppaction://hlinksldjump"/>
            <a:extLst>
              <a:ext uri="{FF2B5EF4-FFF2-40B4-BE49-F238E27FC236}">
                <a16:creationId xmlns:a16="http://schemas.microsoft.com/office/drawing/2014/main" id="{ED171B53-BA01-4248-9773-329028B587D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4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B28FBE71-E5D1-4FBC-93EB-33DD6914C4F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Simple Examples</a:t>
            </a:r>
          </a:p>
        </p:txBody>
      </p:sp>
    </p:spTree>
    <p:extLst>
      <p:ext uri="{BB962C8B-B14F-4D97-AF65-F5344CB8AC3E}">
        <p14:creationId xmlns:p14="http://schemas.microsoft.com/office/powerpoint/2010/main" val="9910323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14BC99F-C303-444F-A71B-D508085F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a Python Program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D82E99-62D4-459E-8A88-F821DDB02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66</a:t>
            </a:fld>
            <a:endParaRPr lang="en-US" alt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163E513-AEF1-4E85-92BA-89BDEE6A4C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Statement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Indentation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Comment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Special Symbols</a:t>
            </a:r>
            <a:endParaRPr lang="en-US" dirty="0"/>
          </a:p>
        </p:txBody>
      </p:sp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EC5F0712-276A-4FB4-BA54-7D43119E617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27CD8425-B945-464A-B201-3E249D28C46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5350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7527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1B3A0-529B-47C8-9AA6-9D98F3185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6B81F1-A7D1-4E8A-B14E-7F81993E3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67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586FB-FC83-4C97-B4A7-E6A199F04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1441108"/>
            <a:ext cx="8851392" cy="2673692"/>
          </a:xfrm>
        </p:spPr>
        <p:txBody>
          <a:bodyPr>
            <a:normAutofit/>
          </a:bodyPr>
          <a:lstStyle/>
          <a:p>
            <a:pPr marL="342900" indent="-342900" algn="just"/>
            <a:r>
              <a:rPr lang="en-US" sz="2800" dirty="0"/>
              <a:t>A statement represents an </a:t>
            </a:r>
            <a:r>
              <a:rPr lang="en-US" sz="2800" dirty="0">
                <a:solidFill>
                  <a:schemeClr val="accent2"/>
                </a:solidFill>
              </a:rPr>
              <a:t>action</a:t>
            </a:r>
            <a:r>
              <a:rPr lang="en-US" sz="2800" dirty="0"/>
              <a:t> or a </a:t>
            </a:r>
            <a:r>
              <a:rPr lang="en-US" sz="2800" dirty="0">
                <a:solidFill>
                  <a:schemeClr val="accent2"/>
                </a:solidFill>
              </a:rPr>
              <a:t>sequence of actions</a:t>
            </a:r>
            <a:r>
              <a:rPr lang="en-US" sz="2800" dirty="0"/>
              <a:t>. </a:t>
            </a:r>
          </a:p>
          <a:p>
            <a:pPr marL="342900" indent="-342900" algn="just"/>
            <a:r>
              <a:rPr lang="en-US" sz="2800" dirty="0"/>
              <a:t>The statement </a:t>
            </a:r>
            <a:r>
              <a:rPr lang="en-US" sz="2800" dirty="0">
                <a:solidFill>
                  <a:schemeClr val="accent3"/>
                </a:solidFill>
              </a:rPr>
              <a:t>print("Welcome to Python") </a:t>
            </a:r>
            <a:r>
              <a:rPr lang="en-US" sz="2800" dirty="0"/>
              <a:t>in the program in </a:t>
            </a:r>
            <a:r>
              <a:rPr lang="en-US" sz="2800" dirty="0">
                <a:solidFill>
                  <a:srgbClr val="002060"/>
                </a:solidFill>
              </a:rPr>
              <a:t>Listing 1.1 </a:t>
            </a:r>
            <a:r>
              <a:rPr lang="en-US" sz="2800" dirty="0"/>
              <a:t>is a statement to display the greeting "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Welcome to Python</a:t>
            </a:r>
            <a:r>
              <a:rPr lang="en-US" sz="2800" dirty="0"/>
              <a:t>“.</a:t>
            </a:r>
          </a:p>
          <a:p>
            <a:endParaRPr lang="en-US" sz="28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4B0B379-0773-4CC2-A63A-3DAED7AE0670}"/>
              </a:ext>
            </a:extLst>
          </p:cNvPr>
          <p:cNvGrpSpPr/>
          <p:nvPr/>
        </p:nvGrpSpPr>
        <p:grpSpPr>
          <a:xfrm>
            <a:off x="146303" y="3657600"/>
            <a:ext cx="5514855" cy="1524001"/>
            <a:chOff x="160237" y="2745766"/>
            <a:chExt cx="5514855" cy="128152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9049D3A-FB2F-46DD-81CB-85BE26F10A81}"/>
                </a:ext>
              </a:extLst>
            </p:cNvPr>
            <p:cNvSpPr txBox="1"/>
            <p:nvPr/>
          </p:nvSpPr>
          <p:spPr>
            <a:xfrm>
              <a:off x="160237" y="2745766"/>
              <a:ext cx="2215897" cy="28468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>
                      <a:lumMod val="50000"/>
                    </a:schemeClr>
                  </a:solidFill>
                </a:rPr>
                <a:t>LISTING 1.1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Welcome.py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C63126C-695F-4235-A50D-1B1045717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5083278" cy="990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4D3B6D4-94A4-44DD-9238-45D459497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12" name="AutoShape 5">
            <a:extLst>
              <a:ext uri="{FF2B5EF4-FFF2-40B4-BE49-F238E27FC236}">
                <a16:creationId xmlns:a16="http://schemas.microsoft.com/office/drawing/2014/main" id="{374391A6-7A75-4621-9672-C44C336D7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4612" y="3962400"/>
            <a:ext cx="2490788" cy="615950"/>
          </a:xfrm>
          <a:prstGeom prst="wedgeRoundRectCallout">
            <a:avLst>
              <a:gd name="adj1" fmla="val -91222"/>
              <a:gd name="adj2" fmla="val 51640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 is a statement (action)</a:t>
            </a: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BE07B381-D13B-4E54-B941-F90BF39B7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4612" y="4724400"/>
            <a:ext cx="2490788" cy="615950"/>
          </a:xfrm>
          <a:prstGeom prst="wedgeRoundRectCallout">
            <a:avLst>
              <a:gd name="adj1" fmla="val -91578"/>
              <a:gd name="adj2" fmla="val -14660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 is a statement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(action)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B19422-96DB-4440-8447-88C09A3E9B42}"/>
              </a:ext>
            </a:extLst>
          </p:cNvPr>
          <p:cNvSpPr/>
          <p:nvPr/>
        </p:nvSpPr>
        <p:spPr>
          <a:xfrm>
            <a:off x="582961" y="4419600"/>
            <a:ext cx="4903440" cy="33735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5074E-F61F-43A6-A3AA-85BC680CE4DD}"/>
              </a:ext>
            </a:extLst>
          </p:cNvPr>
          <p:cNvSpPr/>
          <p:nvPr/>
        </p:nvSpPr>
        <p:spPr>
          <a:xfrm>
            <a:off x="577881" y="4797096"/>
            <a:ext cx="4903440" cy="33735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hlinkClick r:id="rId3" action="ppaction://hlinksldjump"/>
            <a:extLst>
              <a:ext uri="{FF2B5EF4-FFF2-40B4-BE49-F238E27FC236}">
                <a16:creationId xmlns:a16="http://schemas.microsoft.com/office/drawing/2014/main" id="{7C19A9F1-6CAE-45C2-95F7-175B4A12672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20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DF4F85AF-8B24-45C3-8B0B-B91E3B83CD74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373155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A018F-DA16-4D1A-B773-85A2D6AFC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Indentation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15F788-FEE1-4945-AB79-7EF15C111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68</a:t>
            </a:fld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39C52-E3D7-4115-9631-DF3C16E6A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3518731"/>
            <a:ext cx="8851392" cy="1309606"/>
          </a:xfrm>
        </p:spPr>
        <p:txBody>
          <a:bodyPr>
            <a:normAutofit/>
          </a:bodyPr>
          <a:lstStyle/>
          <a:p>
            <a:pPr marL="342900" indent="-342900" algn="just"/>
            <a:r>
              <a:rPr lang="en-US" dirty="0"/>
              <a:t>Note that the statements are entered from the first column in the new line. It would </a:t>
            </a:r>
            <a:r>
              <a:rPr lang="en-US" dirty="0">
                <a:solidFill>
                  <a:schemeClr val="accent2"/>
                </a:solidFill>
              </a:rPr>
              <a:t>cause</a:t>
            </a:r>
            <a:r>
              <a:rPr lang="en-US" dirty="0"/>
              <a:t> an </a:t>
            </a:r>
            <a:r>
              <a:rPr lang="en-US" dirty="0">
                <a:solidFill>
                  <a:srgbClr val="C00000"/>
                </a:solidFill>
              </a:rPr>
              <a:t>error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if the program is typed as follows</a:t>
            </a:r>
            <a:r>
              <a:rPr lang="en-US" dirty="0"/>
              <a:t>:</a:t>
            </a:r>
          </a:p>
          <a:p>
            <a:endParaRPr lang="en-US" sz="2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B54C00E-2514-4C25-A5FE-CB714B8DFE9A}"/>
              </a:ext>
            </a:extLst>
          </p:cNvPr>
          <p:cNvGrpSpPr/>
          <p:nvPr/>
        </p:nvGrpSpPr>
        <p:grpSpPr>
          <a:xfrm>
            <a:off x="189198" y="4876800"/>
            <a:ext cx="8765604" cy="1303098"/>
            <a:chOff x="189199" y="3996156"/>
            <a:chExt cx="8765604" cy="130309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4477B60-56F3-4BF7-A127-FC92C5B7E1A6}"/>
                </a:ext>
              </a:extLst>
            </p:cNvPr>
            <p:cNvGrpSpPr/>
            <p:nvPr/>
          </p:nvGrpSpPr>
          <p:grpSpPr>
            <a:xfrm>
              <a:off x="189199" y="3996156"/>
              <a:ext cx="8765604" cy="1303098"/>
              <a:chOff x="125984" y="3421302"/>
              <a:chExt cx="8765604" cy="1303098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D195C76A-BC8C-48F8-89D8-0BAD139705E1}"/>
                  </a:ext>
                </a:extLst>
              </p:cNvPr>
              <p:cNvGrpSpPr/>
              <p:nvPr/>
            </p:nvGrpSpPr>
            <p:grpSpPr>
              <a:xfrm>
                <a:off x="125984" y="3421302"/>
                <a:ext cx="8765604" cy="1303098"/>
                <a:chOff x="125984" y="3421302"/>
                <a:chExt cx="8765604" cy="1303098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B4FF0981-9E2B-4304-9E10-427741AFA51C}"/>
                    </a:ext>
                  </a:extLst>
                </p:cNvPr>
                <p:cNvGrpSpPr/>
                <p:nvPr/>
              </p:nvGrpSpPr>
              <p:grpSpPr>
                <a:xfrm>
                  <a:off x="125984" y="3421302"/>
                  <a:ext cx="5665216" cy="1185446"/>
                  <a:chOff x="160238" y="3030455"/>
                  <a:chExt cx="5665216" cy="996834"/>
                </a:xfrm>
              </p:grpSpPr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38E84E8B-CE8B-49EF-BE30-6698C9E1A3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91814" y="3030455"/>
                    <a:ext cx="5233640" cy="9909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altLang="en-US" sz="2400" dirty="0">
                        <a:solidFill>
                          <a:srgbClr val="80808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# Display two messages</a:t>
                    </a:r>
                    <a:endParaRPr lang="en-US" altLang="en-US" sz="2400" dirty="0">
                      <a:solidFill>
                        <a:srgbClr val="000080"/>
                      </a:solidFill>
                      <a:latin typeface="Courier New" panose="02070309020205020404" pitchFamily="49" charset="0"/>
                      <a:cs typeface="Courier New" panose="02070309020205020404" pitchFamily="49" charset="0"/>
                    </a:endParaRPr>
                  </a:p>
                  <a:p>
                    <a:pPr lvl="0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altLang="en-US" sz="2400" dirty="0">
                        <a:solidFill>
                          <a:srgbClr val="00008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 print</a:t>
                    </a:r>
                    <a:r>
                      <a:rPr lang="en-US" altLang="en-US" sz="2400" dirty="0">
                        <a:solidFill>
                          <a:srgbClr val="00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(</a:t>
                    </a:r>
                    <a:r>
                      <a:rPr lang="en-US" altLang="en-US" sz="2400" dirty="0">
                        <a:solidFill>
                          <a:srgbClr val="00808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"Welcome to Python"</a:t>
                    </a:r>
                    <a:r>
                      <a:rPr lang="en-US" altLang="en-US" sz="2400" dirty="0">
                        <a:solidFill>
                          <a:srgbClr val="00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)</a:t>
                    </a:r>
                  </a:p>
                  <a:p>
                    <a:pPr lvl="0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altLang="en-US" sz="2400" dirty="0">
                        <a:solidFill>
                          <a:srgbClr val="00008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print</a:t>
                    </a:r>
                    <a:r>
                      <a:rPr lang="en-US" altLang="en-US" sz="2400" dirty="0">
                        <a:solidFill>
                          <a:srgbClr val="00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(</a:t>
                    </a:r>
                    <a:r>
                      <a:rPr lang="en-US" altLang="en-US" sz="2400" dirty="0">
                        <a:solidFill>
                          <a:srgbClr val="00808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"Python is fun"</a:t>
                    </a:r>
                    <a:r>
                      <a:rPr lang="en-US" altLang="en-US" sz="2400" dirty="0">
                        <a:solidFill>
                          <a:srgbClr val="00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)</a:t>
                    </a:r>
                    <a:endParaRPr lang="en-US" altLang="en-US" sz="24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B0DEF824-22D4-4E40-9719-0509B59E28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60238" y="3030456"/>
                    <a:ext cx="431576" cy="996833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algn="ctr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alt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1</a:t>
                    </a:r>
                  </a:p>
                  <a:p>
                    <a:pPr lvl="0" algn="ctr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alt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2</a:t>
                    </a:r>
                  </a:p>
                  <a:p>
                    <a:pPr lvl="0" algn="ctr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alt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rPr>
                      <a:t>3</a:t>
                    </a:r>
                  </a:p>
                  <a:p>
                    <a:pPr lvl="0" algn="ctr" defTabSz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altLang="en-US" sz="2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ourier New" panose="02070309020205020404" pitchFamily="49" charset="0"/>
                      <a:cs typeface="Courier New" panose="02070309020205020404" pitchFamily="49" charset="0"/>
                    </a:endParaRPr>
                  </a:p>
                </p:txBody>
              </p:sp>
            </p:grpSp>
            <p:sp>
              <p:nvSpPr>
                <p:cNvPr id="10" name="AutoShape 5">
                  <a:extLst>
                    <a:ext uri="{FF2B5EF4-FFF2-40B4-BE49-F238E27FC236}">
                      <a16:creationId xmlns:a16="http://schemas.microsoft.com/office/drawing/2014/main" id="{9BF94759-4386-4490-907B-F16F41C8D5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0800" y="3429000"/>
                  <a:ext cx="2490788" cy="1295400"/>
                </a:xfrm>
                <a:prstGeom prst="wedgeRoundRectCallout">
                  <a:avLst>
                    <a:gd name="adj1" fmla="val -81788"/>
                    <a:gd name="adj2" fmla="val -7503"/>
                    <a:gd name="adj3" fmla="val 16667"/>
                  </a:avLst>
                </a:prstGeom>
                <a:ln>
                  <a:solidFill>
                    <a:srgbClr val="FF0000"/>
                  </a:solidFill>
                  <a:headEnd type="none" w="sm" len="sm"/>
                  <a:tailEnd type="none" w="sm" len="sm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tx2"/>
                    </a:buClr>
                    <a:buSzPct val="75000"/>
                    <a:buFont typeface="Monotype Sorts" pitchFamily="2" charset="2"/>
                    <a:buChar char="F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1"/>
                    </a:buClr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SzPct val="65000"/>
                    <a:buFont typeface="Monotype Sorts" pitchFamily="2" charset="2"/>
                    <a:buChar char="u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tx1"/>
                    </a:buClr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tx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2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</a:rPr>
                    <a:t>It would cause an error because this statement has </a:t>
                  </a:r>
                  <a:r>
                    <a:rPr lang="en-US" altLang="en-US" sz="1800" dirty="0">
                      <a:solidFill>
                        <a:srgbClr val="FF0000"/>
                      </a:solidFill>
                      <a:latin typeface="+mn-lt"/>
                    </a:rPr>
                    <a:t>a wrong indentation</a:t>
                  </a:r>
                  <a:r>
                    <a:rPr lang="en-US" altLang="en-US" sz="1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</a:rPr>
                    <a:t>.</a:t>
                  </a:r>
                </a:p>
              </p:txBody>
            </p:sp>
          </p:grp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EFCEBCB-510F-4BAE-AD90-0218F1E12ACE}"/>
                  </a:ext>
                </a:extLst>
              </p:cNvPr>
              <p:cNvSpPr/>
              <p:nvPr/>
            </p:nvSpPr>
            <p:spPr>
              <a:xfrm>
                <a:off x="802751" y="3833595"/>
                <a:ext cx="4836050" cy="337351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EC0D793-6C41-45DE-AE35-37802E97A220}"/>
                </a:ext>
              </a:extLst>
            </p:cNvPr>
            <p:cNvSpPr/>
            <p:nvPr/>
          </p:nvSpPr>
          <p:spPr>
            <a:xfrm>
              <a:off x="659913" y="4408449"/>
              <a:ext cx="206053" cy="337351"/>
            </a:xfrm>
            <a:prstGeom prst="rect">
              <a:avLst/>
            </a:prstGeom>
            <a:solidFill>
              <a:srgbClr val="FF00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B953FF0-8C63-43FA-871C-0B07A45B3CE5}"/>
              </a:ext>
            </a:extLst>
          </p:cNvPr>
          <p:cNvGrpSpPr/>
          <p:nvPr/>
        </p:nvGrpSpPr>
        <p:grpSpPr>
          <a:xfrm>
            <a:off x="4363772" y="1543327"/>
            <a:ext cx="4591030" cy="1868428"/>
            <a:chOff x="2885439" y="1981200"/>
            <a:chExt cx="3515361" cy="14306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36272B7-47F7-47AB-ACFD-5C5B4FF7514C}"/>
                </a:ext>
              </a:extLst>
            </p:cNvPr>
            <p:cNvSpPr/>
            <p:nvPr/>
          </p:nvSpPr>
          <p:spPr>
            <a:xfrm>
              <a:off x="2885439" y="1981200"/>
              <a:ext cx="3515360" cy="1430659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5D37F0B-7D6C-4E21-94EB-C5A1D9352CD8}"/>
                </a:ext>
              </a:extLst>
            </p:cNvPr>
            <p:cNvSpPr/>
            <p:nvPr/>
          </p:nvSpPr>
          <p:spPr>
            <a:xfrm>
              <a:off x="2895600" y="1981200"/>
              <a:ext cx="2895599" cy="28605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Block 1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6A9FAFC-FE8D-47F9-92EC-47893E72D3A5}"/>
                </a:ext>
              </a:extLst>
            </p:cNvPr>
            <p:cNvSpPr/>
            <p:nvPr/>
          </p:nvSpPr>
          <p:spPr>
            <a:xfrm>
              <a:off x="2885440" y="3125804"/>
              <a:ext cx="2895599" cy="28605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Block 1, Continuation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DA3ADF-7CEE-4E32-9325-6521AA2B65EC}"/>
                </a:ext>
              </a:extLst>
            </p:cNvPr>
            <p:cNvSpPr/>
            <p:nvPr/>
          </p:nvSpPr>
          <p:spPr>
            <a:xfrm>
              <a:off x="3200401" y="2267256"/>
              <a:ext cx="2895599" cy="286056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Block 2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33A351F-FD43-4058-B106-7781C97DA5DE}"/>
                </a:ext>
              </a:extLst>
            </p:cNvPr>
            <p:cNvSpPr/>
            <p:nvPr/>
          </p:nvSpPr>
          <p:spPr>
            <a:xfrm>
              <a:off x="3200401" y="2839368"/>
              <a:ext cx="2895599" cy="286056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Block 2, Continuation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A7BB783-A8FF-4A29-8AD1-0B8A8AA999D3}"/>
                </a:ext>
              </a:extLst>
            </p:cNvPr>
            <p:cNvSpPr/>
            <p:nvPr/>
          </p:nvSpPr>
          <p:spPr>
            <a:xfrm>
              <a:off x="3505201" y="2553312"/>
              <a:ext cx="2895599" cy="286056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Block 3</a:t>
              </a:r>
            </a:p>
          </p:txBody>
        </p:sp>
      </p:grp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5EC3C1BB-B821-4F61-8507-DB4D3A7D0C42}"/>
              </a:ext>
            </a:extLst>
          </p:cNvPr>
          <p:cNvSpPr txBox="1">
            <a:spLocks/>
          </p:cNvSpPr>
          <p:nvPr/>
        </p:nvSpPr>
        <p:spPr>
          <a:xfrm>
            <a:off x="189197" y="1408170"/>
            <a:ext cx="3925603" cy="20637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65760" indent="-274320" algn="justLow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74320" algn="justLow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274320" algn="justLow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27432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US" dirty="0"/>
              <a:t>The indentation </a:t>
            </a:r>
            <a:r>
              <a:rPr lang="en-US" dirty="0">
                <a:solidFill>
                  <a:schemeClr val="accent2"/>
                </a:solidFill>
              </a:rPr>
              <a:t>matters</a:t>
            </a:r>
            <a:r>
              <a:rPr lang="en-US" dirty="0"/>
              <a:t> in Python. </a:t>
            </a:r>
          </a:p>
          <a:p>
            <a:pPr marL="342900" indent="-342900"/>
            <a:r>
              <a:rPr lang="en-US" dirty="0"/>
              <a:t>The following figure is a </a:t>
            </a:r>
            <a:r>
              <a:rPr lang="en-US" dirty="0">
                <a:solidFill>
                  <a:schemeClr val="accent2"/>
                </a:solidFill>
              </a:rPr>
              <a:t>block structure </a:t>
            </a:r>
            <a:r>
              <a:rPr lang="en-US" dirty="0"/>
              <a:t>visualizing indentation.</a:t>
            </a:r>
          </a:p>
        </p:txBody>
      </p:sp>
      <p:pic>
        <p:nvPicPr>
          <p:cNvPr id="29" name="Picture 28">
            <a:hlinkClick r:id="rId3" action="ppaction://hlinksldjump"/>
            <a:extLst>
              <a:ext uri="{FF2B5EF4-FFF2-40B4-BE49-F238E27FC236}">
                <a16:creationId xmlns:a16="http://schemas.microsoft.com/office/drawing/2014/main" id="{F6265B35-5378-4ED7-A14F-4F876F3CF52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30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30A0BC34-7BC2-4E0F-8A3B-CF7757897F33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9620B68-4BEF-445B-B7DA-CA4A82B6E0F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849" y="5682449"/>
            <a:ext cx="337351" cy="33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2475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9FD3F-D851-4749-B7C4-3E8A30289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851F86-73E5-4AE6-BF9F-97FFF33B6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68B4C-99BB-488C-9F04-05A06A800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dirty="0"/>
              <a:t>Don’t put any </a:t>
            </a:r>
            <a:r>
              <a:rPr lang="en-US" dirty="0">
                <a:solidFill>
                  <a:schemeClr val="accent2"/>
                </a:solidFill>
              </a:rPr>
              <a:t>punctuation</a:t>
            </a:r>
            <a:r>
              <a:rPr lang="en-US" dirty="0"/>
              <a:t> at the end of a statement. </a:t>
            </a:r>
          </a:p>
          <a:p>
            <a:pPr algn="justLow"/>
            <a:r>
              <a:rPr lang="en-US" dirty="0"/>
              <a:t>For example, the Python interpreter will report errors for the following code: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215F92-BA98-4A5C-B47D-F1D255641446}"/>
              </a:ext>
            </a:extLst>
          </p:cNvPr>
          <p:cNvGrpSpPr/>
          <p:nvPr/>
        </p:nvGrpSpPr>
        <p:grpSpPr>
          <a:xfrm>
            <a:off x="125984" y="3048000"/>
            <a:ext cx="8871710" cy="1185446"/>
            <a:chOff x="160238" y="3030455"/>
            <a:chExt cx="8871710" cy="99683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14B38C-DE8D-4BF9-8122-ACEF4F62C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3" y="3030455"/>
              <a:ext cx="8440135" cy="990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).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).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2A83743-45A9-4275-BD99-39B44A87C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11A39-F0AA-4BCD-807F-92F928EABB0E}"/>
              </a:ext>
            </a:extLst>
          </p:cNvPr>
          <p:cNvSpPr/>
          <p:nvPr/>
        </p:nvSpPr>
        <p:spPr>
          <a:xfrm>
            <a:off x="4648200" y="3832869"/>
            <a:ext cx="206053" cy="337351"/>
          </a:xfrm>
          <a:prstGeom prst="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00B283-359E-4397-8BB6-F1558FBB34A4}"/>
              </a:ext>
            </a:extLst>
          </p:cNvPr>
          <p:cNvSpPr/>
          <p:nvPr/>
        </p:nvSpPr>
        <p:spPr>
          <a:xfrm>
            <a:off x="5383373" y="3472046"/>
            <a:ext cx="206053" cy="337351"/>
          </a:xfrm>
          <a:prstGeom prst="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20B9921-4947-4F92-8A64-6D0D96BFD17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04" y="120906"/>
            <a:ext cx="742067" cy="742067"/>
          </a:xfrm>
          <a:prstGeom prst="rect">
            <a:avLst/>
          </a:prstGeom>
        </p:spPr>
      </p:pic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966D67A2-4A48-4CDC-8D89-43A730DF952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4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1951099A-5A72-460D-90D7-EBC60F886428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5C304D0-BA5A-4AF2-9EEF-3BAA718271B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116" y="3682032"/>
            <a:ext cx="488188" cy="48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75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5E9D977-DA98-44C4-8870-CC0A4C52A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1.2. </a:t>
            </a:r>
            <a:r>
              <a:rPr lang="en-US" dirty="0"/>
              <a:t>What is a Computer?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676F29-06EE-408E-9DEF-4F8C823B8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BD0072-9715-4CD6-A431-AF7912ECB0C5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DEE86E9-9672-414A-A4AF-9893A0ACA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 action="ppaction://hlinksldjump"/>
              </a:rPr>
              <a:t>CPU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Memory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Storage Devices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Output Devices</a:t>
            </a:r>
            <a:endParaRPr lang="en-US" dirty="0"/>
          </a:p>
          <a:p>
            <a:r>
              <a:rPr lang="en-US" dirty="0">
                <a:hlinkClick r:id="rId6" action="ppaction://hlinksldjump"/>
              </a:rPr>
              <a:t>Input Devices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EDEC1BBF-0E29-4643-AF53-FE27AE9EFDF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04C3CC51-AB4A-4BAF-B66B-F5BCD52A706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3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2970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9FD3F-D851-4749-B7C4-3E8A30289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851F86-73E5-4AE6-BF9F-97FFF33B6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70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68B4C-99BB-488C-9F04-05A06A800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dirty="0"/>
              <a:t>Python programs are </a:t>
            </a:r>
            <a:r>
              <a:rPr lang="en-US" dirty="0">
                <a:solidFill>
                  <a:schemeClr val="accent2"/>
                </a:solidFill>
              </a:rPr>
              <a:t>case sensitive</a:t>
            </a:r>
            <a:r>
              <a:rPr lang="en-US" dirty="0"/>
              <a:t>. </a:t>
            </a:r>
          </a:p>
          <a:p>
            <a:pPr algn="justLow"/>
            <a:r>
              <a:rPr lang="en-US" dirty="0"/>
              <a:t>It would be wrong, for example, to replace </a:t>
            </a:r>
            <a:r>
              <a:rPr lang="en-US" dirty="0">
                <a:solidFill>
                  <a:srgbClr val="7030A0"/>
                </a:solidFill>
              </a:rPr>
              <a:t>print</a:t>
            </a:r>
            <a:r>
              <a:rPr lang="en-US" dirty="0"/>
              <a:t> in the program with </a:t>
            </a:r>
            <a:r>
              <a:rPr lang="en-US" b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rint</a:t>
            </a:r>
            <a:r>
              <a:rPr lang="en-US" dirty="0"/>
              <a:t>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215F92-BA98-4A5C-B47D-F1D255641446}"/>
              </a:ext>
            </a:extLst>
          </p:cNvPr>
          <p:cNvGrpSpPr/>
          <p:nvPr/>
        </p:nvGrpSpPr>
        <p:grpSpPr>
          <a:xfrm>
            <a:off x="125984" y="3048000"/>
            <a:ext cx="8871710" cy="1185446"/>
            <a:chOff x="160238" y="3030455"/>
            <a:chExt cx="8871710" cy="99683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14B38C-DE8D-4BF9-8122-ACEF4F62C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3" y="3030455"/>
              <a:ext cx="8440135" cy="9909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Display two messages</a:t>
              </a:r>
              <a:endPara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4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sz="24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2A83743-45A9-4275-BD99-39B44A87C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99683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5885DECC-17E9-4796-B5B7-653D06C59794}"/>
              </a:ext>
            </a:extLst>
          </p:cNvPr>
          <p:cNvSpPr/>
          <p:nvPr/>
        </p:nvSpPr>
        <p:spPr>
          <a:xfrm>
            <a:off x="577881" y="3852444"/>
            <a:ext cx="993274" cy="337351"/>
          </a:xfrm>
          <a:prstGeom prst="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9B6655-D6BC-4DAE-8A19-83F1A3AAC79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04" y="120906"/>
            <a:ext cx="742067" cy="742067"/>
          </a:xfrm>
          <a:prstGeom prst="rect">
            <a:avLst/>
          </a:prstGeom>
        </p:spPr>
      </p:pic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5D73F457-4757-4708-BFC2-6D7E36A8152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3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A703F3EC-B774-44C8-894C-6649BE500F33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4FE63C-BD53-4E8F-B305-4E0206286DF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116" y="3677933"/>
            <a:ext cx="488188" cy="48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6240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4CA2F-4AE7-417E-8707-1BF06E5C9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7F8C4-62CF-4A65-9A7C-6FBB565F6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71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A88AA-C917-4E43-86BF-B9DEA2190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just"/>
            <a:r>
              <a:rPr lang="en-US" dirty="0"/>
              <a:t>A comment is a </a:t>
            </a:r>
            <a:r>
              <a:rPr lang="en-US" dirty="0">
                <a:solidFill>
                  <a:schemeClr val="accent2"/>
                </a:solidFill>
              </a:rPr>
              <a:t>programmer-readable explanation </a:t>
            </a:r>
            <a:r>
              <a:rPr lang="en-US" dirty="0"/>
              <a:t>or </a:t>
            </a:r>
            <a:r>
              <a:rPr lang="en-US" dirty="0">
                <a:solidFill>
                  <a:schemeClr val="accent2"/>
                </a:solidFill>
              </a:rPr>
              <a:t>annotation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in the source code </a:t>
            </a:r>
            <a:r>
              <a:rPr lang="en-US" dirty="0"/>
              <a:t>of a computer program. </a:t>
            </a:r>
          </a:p>
          <a:p>
            <a:pPr marL="342900" indent="-342900" algn="just"/>
            <a:r>
              <a:rPr lang="en-US" dirty="0"/>
              <a:t>In </a:t>
            </a:r>
            <a:r>
              <a:rPr lang="en-US" dirty="0">
                <a:solidFill>
                  <a:srgbClr val="002060"/>
                </a:solidFill>
              </a:rPr>
              <a:t>Listing 1.1</a:t>
            </a:r>
            <a:r>
              <a:rPr lang="en-US" dirty="0"/>
              <a:t>,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line 1</a:t>
            </a:r>
            <a:r>
              <a:rPr lang="en-US" dirty="0"/>
              <a:t> is a comment that documents what the program is and how it is constructed.</a:t>
            </a:r>
          </a:p>
          <a:p>
            <a:endParaRPr lang="en-US" sz="28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80011D4-8E2A-460D-8A53-36478A8EEF2B}"/>
              </a:ext>
            </a:extLst>
          </p:cNvPr>
          <p:cNvGrpSpPr/>
          <p:nvPr/>
        </p:nvGrpSpPr>
        <p:grpSpPr>
          <a:xfrm>
            <a:off x="351758" y="3581400"/>
            <a:ext cx="8440485" cy="2140292"/>
            <a:chOff x="146303" y="3276600"/>
            <a:chExt cx="8440485" cy="214029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C556BA2-0809-4229-9669-AEF017689735}"/>
                </a:ext>
              </a:extLst>
            </p:cNvPr>
            <p:cNvGrpSpPr/>
            <p:nvPr/>
          </p:nvGrpSpPr>
          <p:grpSpPr>
            <a:xfrm>
              <a:off x="146303" y="3276600"/>
              <a:ext cx="5514855" cy="1524001"/>
              <a:chOff x="160237" y="2745766"/>
              <a:chExt cx="5514855" cy="1281523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D4DC47B-7E2C-46CD-BFF7-314111C7B1B3}"/>
                  </a:ext>
                </a:extLst>
              </p:cNvPr>
              <p:cNvSpPr txBox="1"/>
              <p:nvPr/>
            </p:nvSpPr>
            <p:spPr>
              <a:xfrm>
                <a:off x="160237" y="2745766"/>
                <a:ext cx="2215897" cy="2846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accent3">
                        <a:lumMod val="50000"/>
                      </a:schemeClr>
                    </a:solidFill>
                  </a:rPr>
                  <a:t>LISTING 1.1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Welcome.py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13D7959-42FC-428F-B8E7-A4F45AA1C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814" y="3030455"/>
                <a:ext cx="5083278" cy="9909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400" dirty="0">
                    <a:solidFill>
                      <a:srgbClr val="80808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# Display two messages</a:t>
                </a:r>
                <a:endParaRPr lang="en-US" altLang="en-US" sz="24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400" dirty="0">
                    <a:solidFill>
                      <a:srgbClr val="00008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print</a:t>
                </a:r>
                <a:r>
                  <a:rPr lang="en-US" altLang="en-US" sz="240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(</a:t>
                </a:r>
                <a:r>
                  <a:rPr lang="en-US" altLang="en-US" sz="2400" dirty="0">
                    <a:solidFill>
                      <a:srgbClr val="00808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"Welcome to Python"</a:t>
                </a:r>
                <a:r>
                  <a:rPr lang="en-US" altLang="en-US" sz="240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)</a:t>
                </a: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400" dirty="0">
                    <a:solidFill>
                      <a:srgbClr val="00008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print</a:t>
                </a:r>
                <a:r>
                  <a:rPr lang="en-US" altLang="en-US" sz="240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(</a:t>
                </a:r>
                <a:r>
                  <a:rPr lang="en-US" altLang="en-US" sz="2400" dirty="0">
                    <a:solidFill>
                      <a:srgbClr val="00808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"Python is fun“</a:t>
                </a:r>
                <a:r>
                  <a:rPr lang="en-US" altLang="en-US" sz="2400" dirty="0">
                    <a:solidFill>
                      <a:srgbClr val="000000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)</a:t>
                </a:r>
                <a:endParaRPr lang="en-US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5EF242E-F505-401A-B66C-F325892BC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238" y="3030456"/>
                <a:ext cx="431576" cy="99683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lvl="0"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1</a:t>
                </a:r>
              </a:p>
              <a:p>
                <a:pPr lvl="0"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2</a:t>
                </a:r>
              </a:p>
              <a:p>
                <a:pPr lvl="0"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3</a:t>
                </a:r>
              </a:p>
              <a:p>
                <a:pPr lvl="0"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</p:txBody>
          </p:sp>
        </p:grpSp>
        <p:sp>
          <p:nvSpPr>
            <p:cNvPr id="10" name="AutoShape 5">
              <a:extLst>
                <a:ext uri="{FF2B5EF4-FFF2-40B4-BE49-F238E27FC236}">
                  <a16:creationId xmlns:a16="http://schemas.microsoft.com/office/drawing/2014/main" id="{041EE1A2-973B-47E1-AF6B-44774B9D9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3581399"/>
              <a:ext cx="2490788" cy="1835493"/>
            </a:xfrm>
            <a:prstGeom prst="wedgeRoundRectCallout">
              <a:avLst>
                <a:gd name="adj1" fmla="val -91579"/>
                <a:gd name="adj2" fmla="val -34587"/>
                <a:gd name="adj3" fmla="val 16667"/>
              </a:avLst>
            </a:prstGeom>
            <a:ln>
              <a:headEnd type="none" w="sm" len="sm"/>
              <a:tailEnd type="none" w="sm" len="sm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5000"/>
                <a:buFont typeface="Monotype Sorts" pitchFamily="2" charset="2"/>
                <a:buChar char="F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5000"/>
                <a:buFont typeface="Monotype Sorts" pitchFamily="2" charset="2"/>
                <a:buChar char="u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It is a comment, so the Python interpreter will ignore it when executing the program.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B26E70B-A222-4CC1-9CD1-20E7CC88F201}"/>
                </a:ext>
              </a:extLst>
            </p:cNvPr>
            <p:cNvSpPr/>
            <p:nvPr/>
          </p:nvSpPr>
          <p:spPr>
            <a:xfrm>
              <a:off x="166971" y="3663330"/>
              <a:ext cx="4984149" cy="337351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>
            <a:hlinkClick r:id="rId3" action="ppaction://hlinksldjump"/>
            <a:extLst>
              <a:ext uri="{FF2B5EF4-FFF2-40B4-BE49-F238E27FC236}">
                <a16:creationId xmlns:a16="http://schemas.microsoft.com/office/drawing/2014/main" id="{B8AE5ED2-585E-4E7E-A594-9B46D9F9DB9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7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0D93AC9B-93EF-4DA3-B5E5-08CC9D11A5F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42171045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2057-20BF-47E9-B572-8CB25A50E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A1F31-D940-4BA2-8F90-1F585C1EC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72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3D986-2900-4AEF-B0E4-E11071CE1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Comments help programmers </a:t>
            </a:r>
            <a:r>
              <a:rPr lang="en-US" dirty="0">
                <a:solidFill>
                  <a:schemeClr val="accent2"/>
                </a:solidFill>
              </a:rPr>
              <a:t>communicate</a:t>
            </a:r>
            <a:r>
              <a:rPr lang="en-US" dirty="0"/>
              <a:t> and </a:t>
            </a:r>
            <a:r>
              <a:rPr lang="en-US" dirty="0">
                <a:solidFill>
                  <a:schemeClr val="accent2"/>
                </a:solidFill>
              </a:rPr>
              <a:t>understand</a:t>
            </a:r>
            <a:r>
              <a:rPr lang="en-US" dirty="0"/>
              <a:t> a program. </a:t>
            </a:r>
          </a:p>
          <a:p>
            <a:pPr algn="just"/>
            <a:r>
              <a:rPr lang="en-US" dirty="0"/>
              <a:t>They are </a:t>
            </a:r>
            <a:r>
              <a:rPr lang="en-US" dirty="0">
                <a:solidFill>
                  <a:schemeClr val="accent2"/>
                </a:solidFill>
              </a:rPr>
              <a:t>not programming statements </a:t>
            </a:r>
            <a:r>
              <a:rPr lang="en-US" dirty="0"/>
              <a:t>and thus are </a:t>
            </a:r>
            <a:r>
              <a:rPr lang="en-US" dirty="0">
                <a:solidFill>
                  <a:schemeClr val="accent2"/>
                </a:solidFill>
              </a:rPr>
              <a:t>ignored by the interpreter</a:t>
            </a:r>
            <a:r>
              <a:rPr lang="en-US" dirty="0"/>
              <a:t>. </a:t>
            </a:r>
          </a:p>
          <a:p>
            <a:pPr algn="just"/>
            <a:r>
              <a:rPr lang="en-US" dirty="0"/>
              <a:t>In Python, comments are preceded by a pound sign (</a:t>
            </a:r>
            <a:r>
              <a:rPr lang="en-US" dirty="0">
                <a:solidFill>
                  <a:srgbClr val="C00000"/>
                </a:solidFill>
              </a:rPr>
              <a:t>#</a:t>
            </a:r>
            <a:r>
              <a:rPr lang="en-US" dirty="0"/>
              <a:t>) on a line, called </a:t>
            </a:r>
            <a:r>
              <a:rPr lang="en-US" dirty="0">
                <a:solidFill>
                  <a:schemeClr val="accent2"/>
                </a:solidFill>
              </a:rPr>
              <a:t>a line comment</a:t>
            </a:r>
            <a:r>
              <a:rPr lang="en-US" dirty="0"/>
              <a:t>, or enclosed between three consecutive single quotation marks (</a:t>
            </a:r>
            <a:r>
              <a:rPr lang="en-US" dirty="0">
                <a:solidFill>
                  <a:srgbClr val="C00000"/>
                </a:solidFill>
              </a:rPr>
              <a:t>'''</a:t>
            </a:r>
            <a:r>
              <a:rPr lang="en-US" dirty="0"/>
              <a:t>) on one or several lines, called </a:t>
            </a:r>
            <a:r>
              <a:rPr lang="en-US" dirty="0">
                <a:solidFill>
                  <a:schemeClr val="accent2"/>
                </a:solidFill>
              </a:rPr>
              <a:t>a paragraph comment</a:t>
            </a:r>
            <a:r>
              <a:rPr lang="en-US" dirty="0"/>
              <a:t>.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BEB45043-DF48-4D4C-9631-78926CE51F4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3BDB19DA-7470-448A-BD3F-D25779FECE22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234240782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6F7D2-A0E4-4282-ABC9-1791E505B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EEE2E8-4C21-45FC-AF4A-46AE2861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C4AF16-D4A0-42A8-B773-F459ED68E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When the </a:t>
            </a:r>
            <a:r>
              <a:rPr lang="en-US" dirty="0">
                <a:solidFill>
                  <a:schemeClr val="accent2"/>
                </a:solidFill>
              </a:rPr>
              <a:t>Python interpreter </a:t>
            </a:r>
            <a:r>
              <a:rPr lang="en-US" dirty="0"/>
              <a:t>sees </a:t>
            </a:r>
            <a:r>
              <a:rPr lang="en-US" dirty="0">
                <a:solidFill>
                  <a:srgbClr val="C00000"/>
                </a:solidFill>
              </a:rPr>
              <a:t>#</a:t>
            </a:r>
            <a:r>
              <a:rPr lang="en-US" dirty="0"/>
              <a:t>, it ignores all text after </a:t>
            </a:r>
            <a:r>
              <a:rPr lang="en-US" dirty="0">
                <a:solidFill>
                  <a:srgbClr val="C00000"/>
                </a:solidFill>
              </a:rPr>
              <a:t>#</a:t>
            </a:r>
            <a:r>
              <a:rPr lang="en-US" dirty="0"/>
              <a:t> on the same line. </a:t>
            </a:r>
          </a:p>
          <a:p>
            <a:pPr algn="just"/>
            <a:r>
              <a:rPr lang="en-US" dirty="0"/>
              <a:t>When it sees </a:t>
            </a:r>
            <a:r>
              <a:rPr lang="en-US" dirty="0">
                <a:solidFill>
                  <a:srgbClr val="C00000"/>
                </a:solidFill>
              </a:rPr>
              <a:t>'</a:t>
            </a:r>
            <a:r>
              <a:rPr lang="en-US" dirty="0">
                <a:solidFill>
                  <a:srgbClr val="7030A0"/>
                </a:solidFill>
              </a:rPr>
              <a:t>'</a:t>
            </a:r>
            <a:r>
              <a:rPr lang="en-US" dirty="0">
                <a:solidFill>
                  <a:srgbClr val="C00000"/>
                </a:solidFill>
              </a:rPr>
              <a:t>'</a:t>
            </a:r>
            <a:r>
              <a:rPr lang="en-US" dirty="0"/>
              <a:t>, it scans for the next </a:t>
            </a:r>
            <a:r>
              <a:rPr lang="en-US" dirty="0">
                <a:solidFill>
                  <a:srgbClr val="C00000"/>
                </a:solidFill>
              </a:rPr>
              <a:t>'</a:t>
            </a:r>
            <a:r>
              <a:rPr lang="en-US" dirty="0">
                <a:solidFill>
                  <a:srgbClr val="7030A0"/>
                </a:solidFill>
              </a:rPr>
              <a:t>'</a:t>
            </a:r>
            <a:r>
              <a:rPr lang="en-US" dirty="0">
                <a:solidFill>
                  <a:srgbClr val="C00000"/>
                </a:solidFill>
              </a:rPr>
              <a:t>'</a:t>
            </a:r>
            <a:r>
              <a:rPr lang="en-US" dirty="0"/>
              <a:t> and ignores any text between the triple quotation marks.</a:t>
            </a:r>
          </a:p>
          <a:p>
            <a:pPr algn="just"/>
            <a:r>
              <a:rPr lang="en-US" dirty="0"/>
              <a:t>Here are examples of comments: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BE8B18-EE43-40A8-9C4E-B096DD9E7B76}"/>
              </a:ext>
            </a:extLst>
          </p:cNvPr>
          <p:cNvGrpSpPr/>
          <p:nvPr/>
        </p:nvGrpSpPr>
        <p:grpSpPr>
          <a:xfrm>
            <a:off x="146304" y="3810000"/>
            <a:ext cx="8692896" cy="1773937"/>
            <a:chOff x="160238" y="3030455"/>
            <a:chExt cx="8692896" cy="149169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AC856E5-F19F-41E5-8419-A34CE1352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8261320" cy="14916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This program displays Welcome to Python (a line comment)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''' This program displays Welcome to Python and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Python is fun (a paragraph comment)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''' 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"Welcome to Python"</a:t>
              </a:r>
              <a:r>
                <a:rPr lang="en-US" altLang="en-US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"Python is fun"</a:t>
              </a:r>
              <a:r>
                <a:rPr lang="en-US" altLang="en-US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69D3C72-FB9F-417B-8847-C366202DA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149169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4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5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6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pic>
        <p:nvPicPr>
          <p:cNvPr id="10" name="Picture 9">
            <a:hlinkClick r:id="rId3" action="ppaction://hlinksldjump"/>
            <a:extLst>
              <a:ext uri="{FF2B5EF4-FFF2-40B4-BE49-F238E27FC236}">
                <a16:creationId xmlns:a16="http://schemas.microsoft.com/office/drawing/2014/main" id="{557046E6-8BF9-4E3F-BD7F-57B7E94A013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1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86CBF097-91EE-4FA8-8DFE-53488414DE67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</p:spTree>
    <p:extLst>
      <p:ext uri="{BB962C8B-B14F-4D97-AF65-F5344CB8AC3E}">
        <p14:creationId xmlns:p14="http://schemas.microsoft.com/office/powerpoint/2010/main" val="270114349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>
            <a:extLst>
              <a:ext uri="{FF2B5EF4-FFF2-40B4-BE49-F238E27FC236}">
                <a16:creationId xmlns:a16="http://schemas.microsoft.com/office/drawing/2014/main" id="{4B24E0F8-BD87-4BB1-9F46-A805EEF277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dirty="0"/>
              <a:t>Special Symbols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4C91DB-E5F3-4166-9D9A-DDEF9363D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74</a:t>
            </a:fld>
            <a:endParaRPr lang="en-US" altLang="en-US"/>
          </a:p>
        </p:txBody>
      </p:sp>
      <p:sp>
        <p:nvSpPr>
          <p:cNvPr id="57348" name="Rectangle 6">
            <a:extLst>
              <a:ext uri="{FF2B5EF4-FFF2-40B4-BE49-F238E27FC236}">
                <a16:creationId xmlns:a16="http://schemas.microsoft.com/office/drawing/2014/main" id="{F4109ADF-56C7-4A95-A874-56BCD6877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57349" name="Rectangle 10">
            <a:extLst>
              <a:ext uri="{FF2B5EF4-FFF2-40B4-BE49-F238E27FC236}">
                <a16:creationId xmlns:a16="http://schemas.microsoft.com/office/drawing/2014/main" id="{AE6CC226-9FA1-402B-B136-4A9BBA293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7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F01D1F-0162-4B1F-A4F4-C513DD65F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04" y="1526959"/>
            <a:ext cx="8420591" cy="2209797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5C1F0AF5-BB3A-4986-98F4-CFD6AB25D9D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5D59580C-EC7B-4476-AD3E-EDDFA71811F9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Anatomy of a Python Program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72A030-9A84-41FD-9013-1011A4DAA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1.7. </a:t>
            </a:r>
            <a:r>
              <a:rPr lang="en-US" dirty="0"/>
              <a:t>Programming Style and Documentation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5C6703-D33B-4ACF-BAD8-2F414790F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75</a:t>
            </a:fld>
            <a:endParaRPr lang="en-US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9CFC54-6135-46AA-9479-5226533D25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Programming Style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Documentation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Appropriate Comments and Comment Styles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Proper Indentation and Spacing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08F88D0-4382-46B3-A213-73B7ECD9F19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69BD1A17-5DAB-404D-ABE9-E28413C6CB4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20844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6536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>
            <a:extLst>
              <a:ext uri="{FF2B5EF4-FFF2-40B4-BE49-F238E27FC236}">
                <a16:creationId xmlns:a16="http://schemas.microsoft.com/office/drawing/2014/main" id="{BFE68F59-FB81-41D6-BF93-13B12FB03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Programming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85F73F-0BB4-4D13-A9EB-B03031B52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76</a:t>
            </a:fld>
            <a:endParaRPr lang="en-US" altLang="en-US"/>
          </a:p>
        </p:txBody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670FAAF6-76A3-4B90-BFC0-FF4BA53755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Programming style deals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with what programs look like</a:t>
            </a:r>
            <a:r>
              <a:rPr lang="en-US" altLang="en-US" sz="2400" dirty="0"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When you create programs with a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professional programming style</a:t>
            </a:r>
            <a:r>
              <a:rPr lang="en-US" altLang="en-US" sz="2400" dirty="0">
                <a:cs typeface="Times New Roman" panose="02020603050405020304" pitchFamily="18" charset="0"/>
              </a:rPr>
              <a:t>, they not only execute properly but are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easy for people to read and understand</a:t>
            </a:r>
            <a:r>
              <a:rPr lang="en-US" altLang="en-US" sz="2400" dirty="0"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This is very important if other programmers will access or modify your programs.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08A5B223-F426-414F-A468-CF205E4AA59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07A10BFD-A2DF-47E6-969E-16EF76BF3080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1.7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>
            <a:extLst>
              <a:ext uri="{FF2B5EF4-FFF2-40B4-BE49-F238E27FC236}">
                <a16:creationId xmlns:a16="http://schemas.microsoft.com/office/drawing/2014/main" id="{BFE68F59-FB81-41D6-BF93-13B12FB03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Documentation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B5F200-B188-4618-807B-2EDCABAA1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77</a:t>
            </a:fld>
            <a:endParaRPr lang="en-US" altLang="en-US"/>
          </a:p>
        </p:txBody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670FAAF6-76A3-4B90-BFC0-FF4BA53755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Documentation is the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body of explanatory remarks </a:t>
            </a:r>
            <a:r>
              <a:rPr lang="en-US" altLang="en-US" sz="2400" dirty="0">
                <a:cs typeface="Times New Roman" panose="02020603050405020304" pitchFamily="18" charset="0"/>
              </a:rPr>
              <a:t>and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comments pertaining to a program</a:t>
            </a:r>
            <a:r>
              <a:rPr lang="en-US" altLang="en-US" sz="2400" dirty="0"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These remarks and comments explain various parts of the program and help others understand its structure and function.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As you saw earlier in the chapter, remarks and comments are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embedded within the program itself</a:t>
            </a:r>
            <a:r>
              <a:rPr lang="en-US" altLang="en-US" sz="2400" dirty="0">
                <a:cs typeface="Times New Roman" panose="02020603050405020304" pitchFamily="18" charset="0"/>
              </a:rPr>
              <a:t>; Python’s interpreter simply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ignores</a:t>
            </a:r>
            <a:r>
              <a:rPr lang="en-US" altLang="en-US" sz="2400" dirty="0">
                <a:cs typeface="Times New Roman" panose="02020603050405020304" pitchFamily="18" charset="0"/>
              </a:rPr>
              <a:t> them when the program is executed.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Good programming style and proper documentation make a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program easy to read</a:t>
            </a:r>
            <a:r>
              <a:rPr lang="en-US" altLang="en-US" sz="2400" dirty="0">
                <a:cs typeface="Times New Roman" panose="02020603050405020304" pitchFamily="18" charset="0"/>
              </a:rPr>
              <a:t> and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prevents errors</a:t>
            </a:r>
            <a:r>
              <a:rPr lang="en-US" altLang="en-US" sz="2400" dirty="0"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Programming style and documentation are as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important</a:t>
            </a:r>
            <a:r>
              <a:rPr lang="en-US" altLang="en-US" sz="2400" dirty="0">
                <a:cs typeface="Times New Roman" panose="02020603050405020304" pitchFamily="18" charset="0"/>
              </a:rPr>
              <a:t> as coding. In the following slides, there are a few guidelines.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E5CFF955-5200-4E9B-92AD-9A48630B5D2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0A7CD2E1-5D0E-43C1-9B98-21FF5F34BD91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1.7</a:t>
            </a:r>
          </a:p>
        </p:txBody>
      </p:sp>
    </p:spTree>
    <p:extLst>
      <p:ext uri="{BB962C8B-B14F-4D97-AF65-F5344CB8AC3E}">
        <p14:creationId xmlns:p14="http://schemas.microsoft.com/office/powerpoint/2010/main" val="23560511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>
            <a:extLst>
              <a:ext uri="{FF2B5EF4-FFF2-40B4-BE49-F238E27FC236}">
                <a16:creationId xmlns:a16="http://schemas.microsoft.com/office/drawing/2014/main" id="{BFE68F59-FB81-41D6-BF93-13B12FB03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sz="4000" dirty="0"/>
              <a:t>Appropriate Comments and Comment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DEE2D4-D646-4221-85EC-F67C961DA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78</a:t>
            </a:fld>
            <a:endParaRPr lang="en-US" altLang="en-US"/>
          </a:p>
        </p:txBody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670FAAF6-76A3-4B90-BFC0-FF4BA53755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Include a summary comment at the beginning of the program to explain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what the program does</a:t>
            </a:r>
            <a:r>
              <a:rPr lang="en-US" altLang="en-US" sz="2400" dirty="0">
                <a:cs typeface="Times New Roman" panose="02020603050405020304" pitchFamily="18" charset="0"/>
              </a:rPr>
              <a:t>, its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key features</a:t>
            </a:r>
            <a:r>
              <a:rPr lang="en-US" altLang="en-US" sz="2400" dirty="0">
                <a:cs typeface="Times New Roman" panose="02020603050405020304" pitchFamily="18" charset="0"/>
              </a:rPr>
              <a:t>, and any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unique techniques</a:t>
            </a:r>
            <a:r>
              <a:rPr lang="en-US" altLang="en-US" sz="2400" dirty="0">
                <a:cs typeface="Times New Roman" panose="02020603050405020304" pitchFamily="18" charset="0"/>
              </a:rPr>
              <a:t> it uses.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In a long program, you should also include comments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that introduce each major step </a:t>
            </a:r>
            <a:r>
              <a:rPr lang="en-US" altLang="en-US" sz="2400" dirty="0">
                <a:cs typeface="Times New Roman" panose="02020603050405020304" pitchFamily="18" charset="0"/>
              </a:rPr>
              <a:t>and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explain</a:t>
            </a:r>
            <a:r>
              <a:rPr lang="en-US" altLang="en-US" sz="2400" dirty="0">
                <a:cs typeface="Times New Roman" panose="02020603050405020304" pitchFamily="18" charset="0"/>
              </a:rPr>
              <a:t> anything that is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difficult to read</a:t>
            </a:r>
            <a:r>
              <a:rPr lang="en-US" altLang="en-US" sz="2400" dirty="0"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It is important to make comments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concise</a:t>
            </a:r>
            <a:r>
              <a:rPr lang="en-US" altLang="en-US" sz="2400" dirty="0">
                <a:cs typeface="Times New Roman" panose="02020603050405020304" pitchFamily="18" charset="0"/>
              </a:rPr>
              <a:t> so that they do not crowd the program or make it difficult to read.</a:t>
            </a:r>
          </a:p>
          <a:p>
            <a:pPr algn="just"/>
            <a:r>
              <a:rPr lang="en-US" altLang="en-US" sz="2400" dirty="0">
                <a:cs typeface="Times New Roman" panose="02020603050405020304" pitchFamily="18" charset="0"/>
              </a:rPr>
              <a:t>In homework and exams, Include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your name</a:t>
            </a:r>
            <a:r>
              <a:rPr lang="en-US" altLang="en-US" sz="2400" dirty="0">
                <a:cs typeface="Times New Roman" panose="02020603050405020304" pitchFamily="18" charset="0"/>
              </a:rPr>
              <a:t>,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class section</a:t>
            </a:r>
            <a:r>
              <a:rPr lang="en-US" altLang="en-US" sz="2400" dirty="0">
                <a:cs typeface="Times New Roman" panose="02020603050405020304" pitchFamily="18" charset="0"/>
              </a:rPr>
              <a:t>,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instructor</a:t>
            </a:r>
            <a:r>
              <a:rPr lang="en-US" altLang="en-US" sz="2400" dirty="0">
                <a:cs typeface="Times New Roman" panose="02020603050405020304" pitchFamily="18" charset="0"/>
              </a:rPr>
              <a:t>, </a:t>
            </a:r>
            <a:r>
              <a:rPr lang="en-US" altLang="en-US" sz="2400" dirty="0">
                <a:solidFill>
                  <a:schemeClr val="accent2"/>
                </a:solidFill>
                <a:cs typeface="Times New Roman" panose="02020603050405020304" pitchFamily="18" charset="0"/>
              </a:rPr>
              <a:t>date</a:t>
            </a:r>
            <a:r>
              <a:rPr lang="en-US" altLang="en-US" sz="2400" dirty="0">
                <a:cs typeface="Times New Roman" panose="02020603050405020304" pitchFamily="18" charset="0"/>
              </a:rPr>
              <a:t>, and a brief description at the beginning of the program. </a:t>
            </a:r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A3150A1E-3893-4812-A670-3A263D4FAAA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701BA99B-CFDF-4D2B-B156-1AB6FA0260FE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1.7</a:t>
            </a:r>
          </a:p>
        </p:txBody>
      </p:sp>
    </p:spTree>
    <p:extLst>
      <p:ext uri="{BB962C8B-B14F-4D97-AF65-F5344CB8AC3E}">
        <p14:creationId xmlns:p14="http://schemas.microsoft.com/office/powerpoint/2010/main" val="11051226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>
            <a:extLst>
              <a:ext uri="{FF2B5EF4-FFF2-40B4-BE49-F238E27FC236}">
                <a16:creationId xmlns:a16="http://schemas.microsoft.com/office/drawing/2014/main" id="{5FC84F73-157C-42B9-B8F0-3C8AAB6364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altLang="en-US" dirty="0"/>
              <a:t>Proper Indentation and Spacing</a:t>
            </a:r>
            <a:endParaRPr lang="en-US" altLang="en-US" sz="4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AD323A-2775-4422-96BC-308841392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79</a:t>
            </a:fld>
            <a:endParaRPr lang="en-US" altLang="en-US"/>
          </a:p>
        </p:txBody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F1C945DD-399D-4162-860B-EBA9778D35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algn="just"/>
            <a:r>
              <a:rPr lang="en-US" altLang="en-US" sz="2400" dirty="0"/>
              <a:t>Indentation</a:t>
            </a:r>
            <a:endParaRPr lang="en-US" altLang="en-US" sz="2400" dirty="0">
              <a:latin typeface="Book Antiqua" panose="02040602050305030304" pitchFamily="18" charset="0"/>
            </a:endParaRPr>
          </a:p>
          <a:p>
            <a:pPr lvl="1"/>
            <a:r>
              <a:rPr lang="en-US" altLang="en-US" sz="2400" dirty="0"/>
              <a:t>Indent </a:t>
            </a:r>
            <a:r>
              <a:rPr lang="en-US" altLang="en-US" sz="2400" dirty="0">
                <a:solidFill>
                  <a:schemeClr val="accent2"/>
                </a:solidFill>
              </a:rPr>
              <a:t>four</a:t>
            </a:r>
            <a:r>
              <a:rPr lang="en-US" altLang="en-US" sz="2400" dirty="0"/>
              <a:t> </a:t>
            </a:r>
            <a:r>
              <a:rPr lang="en-US" altLang="en-US" sz="2400" dirty="0">
                <a:solidFill>
                  <a:schemeClr val="accent2"/>
                </a:solidFill>
              </a:rPr>
              <a:t>spaces</a:t>
            </a:r>
            <a:r>
              <a:rPr lang="en-US" altLang="en-US" sz="2400" dirty="0"/>
              <a:t>.</a:t>
            </a:r>
          </a:p>
          <a:p>
            <a:pPr lvl="1"/>
            <a:endParaRPr lang="en-US" altLang="en-US" sz="2400" dirty="0"/>
          </a:p>
          <a:p>
            <a:pPr algn="just">
              <a:spcBef>
                <a:spcPct val="0"/>
              </a:spcBef>
            </a:pPr>
            <a:r>
              <a:rPr lang="en-US" altLang="en-US" sz="2400" dirty="0"/>
              <a:t>Spacing </a:t>
            </a:r>
          </a:p>
          <a:p>
            <a:pPr lvl="1"/>
            <a:r>
              <a:rPr lang="en-US" altLang="en-US" sz="2400" dirty="0"/>
              <a:t>A </a:t>
            </a:r>
            <a:r>
              <a:rPr lang="en-US" altLang="en-US" sz="2400" dirty="0">
                <a:solidFill>
                  <a:schemeClr val="accent2"/>
                </a:solidFill>
              </a:rPr>
              <a:t>consistent spacing </a:t>
            </a:r>
            <a:r>
              <a:rPr lang="en-US" altLang="en-US" sz="2400" dirty="0"/>
              <a:t>style makes programs </a:t>
            </a:r>
            <a:r>
              <a:rPr lang="en-US" altLang="en-US" sz="2400" dirty="0">
                <a:solidFill>
                  <a:schemeClr val="accent2"/>
                </a:solidFill>
              </a:rPr>
              <a:t>clear</a:t>
            </a:r>
            <a:r>
              <a:rPr lang="en-US" altLang="en-US" sz="2400" dirty="0"/>
              <a:t> and </a:t>
            </a:r>
            <a:r>
              <a:rPr lang="en-US" altLang="en-US" sz="2400" dirty="0">
                <a:solidFill>
                  <a:schemeClr val="accent2"/>
                </a:solidFill>
              </a:rPr>
              <a:t>easy to read</a:t>
            </a:r>
            <a:r>
              <a:rPr lang="en-US" altLang="en-US" sz="2400" dirty="0"/>
              <a:t>, </a:t>
            </a:r>
            <a:r>
              <a:rPr lang="en-US" altLang="en-US" sz="2400" dirty="0">
                <a:solidFill>
                  <a:schemeClr val="accent2"/>
                </a:solidFill>
              </a:rPr>
              <a:t>debug</a:t>
            </a:r>
            <a:r>
              <a:rPr lang="en-US" altLang="en-US" sz="2400" dirty="0"/>
              <a:t>, and </a:t>
            </a:r>
            <a:r>
              <a:rPr lang="en-US" altLang="en-US" sz="2400" dirty="0">
                <a:solidFill>
                  <a:schemeClr val="accent2"/>
                </a:solidFill>
              </a:rPr>
              <a:t>maintain</a:t>
            </a:r>
            <a:r>
              <a:rPr lang="en-US" altLang="en-US" sz="2400" dirty="0"/>
              <a:t>. </a:t>
            </a:r>
          </a:p>
          <a:p>
            <a:pPr lvl="1"/>
            <a:r>
              <a:rPr lang="en-US" altLang="en-US" sz="2400" dirty="0"/>
              <a:t>Use </a:t>
            </a:r>
            <a:r>
              <a:rPr lang="en-US" altLang="en-US" sz="2400" dirty="0">
                <a:solidFill>
                  <a:schemeClr val="accent2"/>
                </a:solidFill>
              </a:rPr>
              <a:t>blank line </a:t>
            </a:r>
            <a:r>
              <a:rPr lang="en-US" altLang="en-US" sz="2400" dirty="0"/>
              <a:t>to </a:t>
            </a:r>
            <a:r>
              <a:rPr lang="en-US" altLang="en-US" sz="2400" dirty="0">
                <a:solidFill>
                  <a:schemeClr val="accent2"/>
                </a:solidFill>
              </a:rPr>
              <a:t>separate segments </a:t>
            </a:r>
            <a:r>
              <a:rPr lang="en-US" altLang="en-US" sz="2400" dirty="0"/>
              <a:t>of the code.</a:t>
            </a:r>
          </a:p>
          <a:p>
            <a:pPr lvl="1"/>
            <a:endParaRPr lang="en-US" altLang="en-US" sz="2400" dirty="0">
              <a:latin typeface="Book Antiqua" panose="02040602050305030304" pitchFamily="18" charset="0"/>
            </a:endParaRPr>
          </a:p>
          <a:p>
            <a:pPr lvl="1"/>
            <a:endParaRPr lang="en-US" alt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833EDF-EBEB-4FD2-8532-C6575ACCA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93" y="4445951"/>
            <a:ext cx="3505201" cy="1877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60*5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"A"</a:t>
            </a:r>
            <a:r>
              <a:rPr lang="en-US" alt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sz="24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"B"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000" dirty="0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6925FA-D32C-4B43-AC33-8AC48EBE7DF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3694" y="4445951"/>
            <a:ext cx="609600" cy="609600"/>
          </a:xfrm>
          <a:prstGeom prst="rect">
            <a:avLst/>
          </a:prstGeom>
          <a:noFill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E619697-3270-4BEA-82D0-6A40E98A3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6873" y="4445950"/>
            <a:ext cx="3505201" cy="1877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 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 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60 </a:t>
            </a:r>
            <a:r>
              <a:rPr lang="en-US" alt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5 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altLang="en-US" sz="24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30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24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"A" </a:t>
            </a:r>
            <a:r>
              <a:rPr lang="en-US" alt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sz="2400" dirty="0">
                <a:solidFill>
                  <a:srgbClr val="0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"B"</a:t>
            </a: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000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3456E0-9D57-4674-9504-E892946DE19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7274" y="4448066"/>
            <a:ext cx="609600" cy="609600"/>
          </a:xfrm>
          <a:prstGeom prst="rect">
            <a:avLst/>
          </a:prstGeom>
          <a:noFill/>
        </p:spPr>
      </p:pic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CB1D21F9-35C3-44D0-845C-6DE7DF3C433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13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4818F7A2-B16E-4875-97F2-DCA5762A88C1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7E663-8E29-4EC0-86BC-2FA9C2BA0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Computer?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AEE871-FBD5-4A4B-B6B1-456F1BE98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F06973-7940-452D-94F9-C6CCD0AA9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A computer is an electronic device that </a:t>
            </a:r>
            <a:r>
              <a:rPr lang="en-US" sz="2400" dirty="0">
                <a:solidFill>
                  <a:schemeClr val="accent2"/>
                </a:solidFill>
              </a:rPr>
              <a:t>stores</a:t>
            </a:r>
            <a:r>
              <a:rPr lang="en-US" sz="2400" dirty="0"/>
              <a:t> and </a:t>
            </a:r>
            <a:r>
              <a:rPr lang="en-US" sz="2400" dirty="0">
                <a:solidFill>
                  <a:schemeClr val="accent2"/>
                </a:solidFill>
              </a:rPr>
              <a:t>processes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accent2"/>
                </a:solidFill>
              </a:rPr>
              <a:t>data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A computer includes both </a:t>
            </a:r>
            <a:r>
              <a:rPr lang="en-US" sz="2400" dirty="0">
                <a:solidFill>
                  <a:schemeClr val="accent2"/>
                </a:solidFill>
              </a:rPr>
              <a:t>hardware</a:t>
            </a:r>
            <a:r>
              <a:rPr lang="en-US" sz="2400" dirty="0"/>
              <a:t> and </a:t>
            </a:r>
            <a:r>
              <a:rPr lang="en-US" sz="2400" dirty="0">
                <a:solidFill>
                  <a:schemeClr val="accent2"/>
                </a:solidFill>
              </a:rPr>
              <a:t>software</a:t>
            </a:r>
            <a:r>
              <a:rPr lang="en-US" sz="2400" dirty="0"/>
              <a:t>. </a:t>
            </a:r>
          </a:p>
          <a:p>
            <a:pPr algn="just"/>
            <a:r>
              <a:rPr lang="en-US" sz="2400" dirty="0"/>
              <a:t>In general, </a:t>
            </a:r>
            <a:r>
              <a:rPr lang="en-US" sz="2400" dirty="0">
                <a:solidFill>
                  <a:schemeClr val="accent2"/>
                </a:solidFill>
              </a:rPr>
              <a:t>hardware</a:t>
            </a:r>
            <a:r>
              <a:rPr lang="en-US" sz="2400" dirty="0"/>
              <a:t> comprises the visible, physical elements of the computer, and </a:t>
            </a:r>
            <a:r>
              <a:rPr lang="en-US" sz="2400" dirty="0">
                <a:solidFill>
                  <a:schemeClr val="accent2"/>
                </a:solidFill>
              </a:rPr>
              <a:t>software</a:t>
            </a:r>
            <a:r>
              <a:rPr lang="en-US" sz="2400" dirty="0"/>
              <a:t> provides the invisible instructions that control the hardware and make it perform specific tasks.</a:t>
            </a:r>
          </a:p>
          <a:p>
            <a:pPr algn="just"/>
            <a:r>
              <a:rPr lang="en-US" sz="2400" dirty="0"/>
              <a:t>A computer consists of: </a:t>
            </a:r>
            <a:r>
              <a:rPr lang="en-US" sz="2400" dirty="0">
                <a:solidFill>
                  <a:schemeClr val="accent2"/>
                </a:solidFill>
              </a:rPr>
              <a:t>CPU</a:t>
            </a:r>
            <a:r>
              <a:rPr lang="en-US" sz="2400" dirty="0"/>
              <a:t>, </a:t>
            </a:r>
            <a:r>
              <a:rPr lang="en-US" sz="2400" dirty="0">
                <a:solidFill>
                  <a:schemeClr val="accent2"/>
                </a:solidFill>
              </a:rPr>
              <a:t>memory</a:t>
            </a:r>
            <a:r>
              <a:rPr lang="en-US" sz="2400" dirty="0"/>
              <a:t>, </a:t>
            </a:r>
            <a:r>
              <a:rPr lang="en-US" sz="2400" dirty="0">
                <a:solidFill>
                  <a:schemeClr val="accent2"/>
                </a:solidFill>
              </a:rPr>
              <a:t>storage devices </a:t>
            </a:r>
            <a:r>
              <a:rPr lang="en-US" sz="2400" dirty="0"/>
              <a:t>(such as disks and CDs), </a:t>
            </a:r>
            <a:r>
              <a:rPr lang="en-US" sz="2400" dirty="0">
                <a:solidFill>
                  <a:schemeClr val="accent2"/>
                </a:solidFill>
              </a:rPr>
              <a:t>input devices </a:t>
            </a:r>
            <a:r>
              <a:rPr lang="en-US" sz="2400" dirty="0"/>
              <a:t>(such as the mouse and keyboard), </a:t>
            </a:r>
            <a:r>
              <a:rPr lang="en-US" sz="2400" dirty="0">
                <a:solidFill>
                  <a:schemeClr val="accent2"/>
                </a:solidFill>
              </a:rPr>
              <a:t>output devices </a:t>
            </a:r>
            <a:r>
              <a:rPr lang="en-US" sz="2400" dirty="0"/>
              <a:t>(such as monitors and printers), and </a:t>
            </a:r>
            <a:r>
              <a:rPr lang="en-US" sz="2400" dirty="0">
                <a:solidFill>
                  <a:schemeClr val="accent2"/>
                </a:solidFill>
              </a:rPr>
              <a:t>communication devices </a:t>
            </a:r>
            <a:r>
              <a:rPr lang="en-US" sz="2400" dirty="0"/>
              <a:t>(such as modems and network interface cards).</a:t>
            </a:r>
          </a:p>
          <a:p>
            <a:pPr algn="just"/>
            <a:endParaRPr lang="en-US" sz="2400" dirty="0"/>
          </a:p>
        </p:txBody>
      </p:sp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B3E36806-437A-47D5-84E6-98994D99CC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6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66A0F54E-A4DD-4D93-8F84-4C352189CF08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292370236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6AF13FF-408B-4F33-B4CF-2399E5F86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1.8. </a:t>
            </a:r>
            <a:r>
              <a:rPr lang="en-US" dirty="0"/>
              <a:t>Programming Errors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CD0833-895E-4226-A65B-673D9D7D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80</a:t>
            </a:fld>
            <a:endParaRPr lang="en-US" alt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DDBC640-10D1-468D-9E6C-18D642F7C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Types of Programming Errors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Syntax Errors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Runtime Errors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Logic Errors</a:t>
            </a:r>
            <a:endParaRPr lang="en-US" dirty="0"/>
          </a:p>
          <a:p>
            <a:r>
              <a:rPr lang="en-US" dirty="0">
                <a:hlinkClick r:id="rId6" action="ppaction://hlinksldjump"/>
              </a:rPr>
              <a:t>Notes</a:t>
            </a:r>
            <a:endParaRPr lang="en-US" dirty="0"/>
          </a:p>
          <a:p>
            <a:r>
              <a:rPr lang="en-US" dirty="0">
                <a:hlinkClick r:id="rId7" action="ppaction://hlinksldjump"/>
              </a:rPr>
              <a:t>Check Point #3</a:t>
            </a:r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AABACAA0-62DD-47AC-B3EB-6E281989B3EF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  <p:pic>
        <p:nvPicPr>
          <p:cNvPr id="2" name="Picture 1" descr="A close up of a sign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EF5F3CBA-80FA-4E6F-BD2E-F9A6DEE3D168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117889"/>
            <a:ext cx="536381" cy="53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4600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F9A49CC-7147-4600-9239-9B29FC70C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Programming Errors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B3B0D0-9C4B-4213-93C0-45AF4E9A9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B6FCB-6564-41A9-BAAE-8F1767421B01}" type="slidenum">
              <a:rPr lang="en-US" altLang="en-US" smtClean="0"/>
              <a:pPr>
                <a:defRPr/>
              </a:pPr>
              <a:t>81</a:t>
            </a:fld>
            <a:endParaRPr lang="en-US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C16F6B-037C-4A45-A311-F2221F3F5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sz="2800" dirty="0">
                <a:solidFill>
                  <a:schemeClr val="accent2"/>
                </a:solidFill>
              </a:rPr>
              <a:t>Programming errors </a:t>
            </a:r>
            <a:r>
              <a:rPr lang="en-US" sz="2800" dirty="0"/>
              <a:t>can be </a:t>
            </a:r>
            <a:r>
              <a:rPr lang="en-US" sz="2800" dirty="0">
                <a:solidFill>
                  <a:schemeClr val="accent2"/>
                </a:solidFill>
              </a:rPr>
              <a:t>categorized into three types</a:t>
            </a:r>
            <a:r>
              <a:rPr lang="en-US" sz="2800" dirty="0"/>
              <a:t>: </a:t>
            </a:r>
          </a:p>
          <a:p>
            <a:pPr lvl="1" algn="justLow"/>
            <a:r>
              <a:rPr lang="en-US" sz="2800" dirty="0"/>
              <a:t>Syntax Errors</a:t>
            </a:r>
          </a:p>
          <a:p>
            <a:pPr lvl="2" algn="justLow">
              <a:buFont typeface="Wingdings" panose="05000000000000000000" pitchFamily="2" charset="2"/>
              <a:buChar char="§"/>
            </a:pPr>
            <a:r>
              <a:rPr lang="en-US" sz="2000" dirty="0"/>
              <a:t>Error in code construction.</a:t>
            </a:r>
          </a:p>
          <a:p>
            <a:pPr lvl="1" algn="justLow"/>
            <a:r>
              <a:rPr lang="en-US" sz="2800" dirty="0"/>
              <a:t>Runtime Errors</a:t>
            </a:r>
          </a:p>
          <a:p>
            <a:pPr lvl="2" algn="justLow">
              <a:buFont typeface="Wingdings" panose="05000000000000000000" pitchFamily="2" charset="2"/>
              <a:buChar char="§"/>
            </a:pPr>
            <a:r>
              <a:rPr lang="en-US" sz="2000" dirty="0"/>
              <a:t>Causes the program to abort.</a:t>
            </a:r>
          </a:p>
          <a:p>
            <a:pPr lvl="1" algn="justLow"/>
            <a:r>
              <a:rPr lang="en-US" sz="2800" dirty="0"/>
              <a:t>Logic Errors</a:t>
            </a:r>
          </a:p>
          <a:p>
            <a:pPr lvl="2" algn="justLow">
              <a:buFont typeface="Wingdings" panose="05000000000000000000" pitchFamily="2" charset="2"/>
              <a:buChar char="§"/>
            </a:pPr>
            <a:r>
              <a:rPr lang="en-US" sz="2000" dirty="0"/>
              <a:t>Produces incorrect result.</a:t>
            </a:r>
          </a:p>
          <a:p>
            <a:pPr lvl="2" algn="justLow"/>
            <a:endParaRPr lang="en-US" sz="2000" dirty="0"/>
          </a:p>
        </p:txBody>
      </p:sp>
      <p:pic>
        <p:nvPicPr>
          <p:cNvPr id="7" name="Picture 6">
            <a:hlinkClick r:id="rId2" action="ppaction://hlinksldjump"/>
            <a:extLst>
              <a:ext uri="{FF2B5EF4-FFF2-40B4-BE49-F238E27FC236}">
                <a16:creationId xmlns:a16="http://schemas.microsoft.com/office/drawing/2014/main" id="{D034921C-A27C-4FDC-9A5C-BD5C502E6B0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4" action="ppaction://hlinksldjump"/>
            <a:extLst>
              <a:ext uri="{FF2B5EF4-FFF2-40B4-BE49-F238E27FC236}">
                <a16:creationId xmlns:a16="http://schemas.microsoft.com/office/drawing/2014/main" id="{02CE6F06-659E-49E5-B02F-8ED16776AC31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12213946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E76E-AF3E-446A-96F3-CB1DB724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Errors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B703E-CBAF-476C-B383-E4073FAF5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82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C385D-C4A2-4F00-ADA0-E3CC166970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/>
              <a:t>Syntax errors result from </a:t>
            </a:r>
            <a:r>
              <a:rPr lang="en-US" sz="2400" dirty="0">
                <a:solidFill>
                  <a:schemeClr val="accent2"/>
                </a:solidFill>
              </a:rPr>
              <a:t>errors in code construction,</a:t>
            </a:r>
            <a:r>
              <a:rPr lang="en-US" sz="2400" dirty="0"/>
              <a:t> such as mistyping a statement, incorrect indentation, omitting some necessary punctuation, or using an opening parenthesis without a corresponding closing parenthesis.</a:t>
            </a:r>
          </a:p>
          <a:p>
            <a:pPr algn="just"/>
            <a:r>
              <a:rPr lang="en-US" sz="2400" dirty="0"/>
              <a:t>Python has its own syntax, and you need to write code that obeys the </a:t>
            </a:r>
            <a:r>
              <a:rPr lang="en-US" sz="2400" dirty="0">
                <a:solidFill>
                  <a:schemeClr val="accent2"/>
                </a:solidFill>
              </a:rPr>
              <a:t>syntax rules</a:t>
            </a:r>
            <a:r>
              <a:rPr lang="en-US" sz="2400" dirty="0"/>
              <a:t>. If your program violates the rules Python will report </a:t>
            </a:r>
            <a:r>
              <a:rPr lang="en-US" sz="2400" dirty="0">
                <a:solidFill>
                  <a:schemeClr val="accent2"/>
                </a:solidFill>
              </a:rPr>
              <a:t>syntax errors</a:t>
            </a:r>
            <a:r>
              <a:rPr lang="en-US" sz="2400" dirty="0"/>
              <a:t>.</a:t>
            </a:r>
            <a:endParaRPr lang="en-US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3FF380-4AE8-4E24-941E-C9C9688D4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6710" y="4114800"/>
            <a:ext cx="6850580" cy="2286000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103A46CD-7E75-48E6-A994-80F1A1A350B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61BD5916-5898-46B2-B0BA-0C394A65D54F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190093908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78967-3470-4259-98F1-50CBD33BA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 Errors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FF893E-9381-4A23-B6BD-2F91C1446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BAAE-6298-4EC7-A042-E7C093DBDC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/>
              <a:t>Runtime errors are errors that </a:t>
            </a:r>
            <a:r>
              <a:rPr lang="en-US" sz="2400" dirty="0">
                <a:solidFill>
                  <a:schemeClr val="accent2"/>
                </a:solidFill>
              </a:rPr>
              <a:t>cause a program to terminate abnormally</a:t>
            </a:r>
            <a:r>
              <a:rPr lang="en-US" sz="2400" dirty="0"/>
              <a:t>. </a:t>
            </a:r>
          </a:p>
          <a:p>
            <a:pPr algn="just"/>
            <a:r>
              <a:rPr lang="en-US" sz="2400" dirty="0"/>
              <a:t>They occur while a program is running if the Python interpreter detects an operation that is impossible to carry out.</a:t>
            </a:r>
          </a:p>
          <a:p>
            <a:pPr algn="just"/>
            <a:r>
              <a:rPr lang="en-US" sz="2400" dirty="0">
                <a:solidFill>
                  <a:schemeClr val="accent2"/>
                </a:solidFill>
              </a:rPr>
              <a:t>Input mistakes </a:t>
            </a:r>
            <a:r>
              <a:rPr lang="en-US" sz="2400" dirty="0"/>
              <a:t>typically cause </a:t>
            </a:r>
            <a:r>
              <a:rPr lang="en-US" sz="2400" dirty="0">
                <a:solidFill>
                  <a:schemeClr val="accent2"/>
                </a:solidFill>
              </a:rPr>
              <a:t>runtime errors</a:t>
            </a:r>
            <a:r>
              <a:rPr lang="en-US" sz="2400" dirty="0"/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F58D31-DDF0-40AD-9915-8398F8E47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35" y="3810000"/>
            <a:ext cx="7703129" cy="2438400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FA2AE611-B7EF-401F-B00C-F1833DCA690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890660B2-6F4C-4A21-8CDC-19EE11A0266C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278891886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78967-3470-4259-98F1-50CBD33BA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Runtime </a:t>
            </a:r>
            <a:r>
              <a:rPr lang="en-US" dirty="0"/>
              <a:t>Errors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FF893E-9381-4A23-B6BD-2F91C1446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BAAE-6298-4EC7-A042-E7C093DBD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5" y="1441107"/>
            <a:ext cx="8851392" cy="1959041"/>
          </a:xfrm>
        </p:spPr>
        <p:txBody>
          <a:bodyPr/>
          <a:lstStyle/>
          <a:p>
            <a:pPr algn="just"/>
            <a:r>
              <a:rPr lang="en-US" sz="2400" dirty="0">
                <a:solidFill>
                  <a:schemeClr val="accent2"/>
                </a:solidFill>
              </a:rPr>
              <a:t>An input error </a:t>
            </a:r>
            <a:r>
              <a:rPr lang="en-US" sz="2400" dirty="0"/>
              <a:t>occurs when the </a:t>
            </a:r>
            <a:r>
              <a:rPr lang="en-US" sz="2400" dirty="0">
                <a:solidFill>
                  <a:schemeClr val="accent2"/>
                </a:solidFill>
              </a:rPr>
              <a:t>user enters a value that the program cannot handle</a:t>
            </a:r>
            <a:r>
              <a:rPr lang="en-US" sz="2400" dirty="0"/>
              <a:t>. </a:t>
            </a:r>
          </a:p>
          <a:p>
            <a:pPr algn="just"/>
            <a:r>
              <a:rPr lang="en-US" sz="2400" dirty="0"/>
              <a:t>For instance, if the program expects to read in a number, but instead the user enters a string of text, this causes </a:t>
            </a:r>
            <a:r>
              <a:rPr lang="en-US" sz="2400" dirty="0">
                <a:solidFill>
                  <a:schemeClr val="accent2"/>
                </a:solidFill>
              </a:rPr>
              <a:t>data-type errors </a:t>
            </a:r>
            <a:r>
              <a:rPr lang="en-US" sz="2400" dirty="0"/>
              <a:t>to occur in the program.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4B6CEA-CD72-4495-A7C4-4EA998728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3581400"/>
            <a:ext cx="7848600" cy="2745518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569C5B20-4740-41EE-B110-1F74E96125B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EFB99068-1B4C-4016-B5ED-05F18A00BA71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37965890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2848-AC91-4E5C-BD9E-63CB4388B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Errors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14663D-72F3-47D0-9D09-78E6E80E4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5ADDD2-4B3F-4931-9C96-ED4DFF335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Logic errors occur when a program </a:t>
            </a:r>
            <a:r>
              <a:rPr lang="en-US" sz="2400" dirty="0">
                <a:solidFill>
                  <a:schemeClr val="accent2"/>
                </a:solidFill>
              </a:rPr>
              <a:t>does not perform the way it was intended to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Logic errors produce </a:t>
            </a:r>
            <a:r>
              <a:rPr lang="en-US" sz="2400" dirty="0">
                <a:solidFill>
                  <a:schemeClr val="accent2"/>
                </a:solidFill>
              </a:rPr>
              <a:t>unintended</a:t>
            </a:r>
            <a:r>
              <a:rPr lang="en-US" sz="2400" dirty="0"/>
              <a:t>, </a:t>
            </a:r>
            <a:r>
              <a:rPr lang="en-US" sz="2400" dirty="0">
                <a:solidFill>
                  <a:schemeClr val="accent2"/>
                </a:solidFill>
              </a:rPr>
              <a:t>incorrect</a:t>
            </a:r>
            <a:r>
              <a:rPr lang="en-US" sz="2400" dirty="0"/>
              <a:t> or </a:t>
            </a:r>
            <a:r>
              <a:rPr lang="en-US" sz="2400" dirty="0">
                <a:solidFill>
                  <a:schemeClr val="accent2"/>
                </a:solidFill>
              </a:rPr>
              <a:t>undesired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accent2"/>
                </a:solidFill>
              </a:rPr>
              <a:t>output</a:t>
            </a:r>
            <a:r>
              <a:rPr lang="en-US" sz="2400" dirty="0"/>
              <a:t> or other </a:t>
            </a:r>
            <a:r>
              <a:rPr lang="en-US" sz="2400" dirty="0">
                <a:solidFill>
                  <a:schemeClr val="accent2"/>
                </a:solidFill>
              </a:rPr>
              <a:t>behavior</a:t>
            </a:r>
            <a:r>
              <a:rPr lang="en-US" sz="2400" dirty="0"/>
              <a:t>, although it may not immediately be recognized as such.</a:t>
            </a:r>
          </a:p>
          <a:p>
            <a:pPr algn="just"/>
            <a:r>
              <a:rPr lang="en-US" sz="2400" dirty="0"/>
              <a:t>In fact, they </a:t>
            </a:r>
            <a:r>
              <a:rPr lang="en-US" sz="2400" dirty="0">
                <a:solidFill>
                  <a:schemeClr val="accent2"/>
                </a:solidFill>
              </a:rPr>
              <a:t>do not cause the program to terminate abnormally</a:t>
            </a:r>
            <a:r>
              <a:rPr lang="en-US" sz="24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140887-8191-4C37-AA9C-4D5C19DDD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716" y="4114800"/>
            <a:ext cx="7014567" cy="2193269"/>
          </a:xfrm>
          <a:prstGeom prst="rect">
            <a:avLst/>
          </a:prstGeom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782F6637-8C11-4524-BCAE-D4C545961D0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7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C4BB6A68-D350-4F58-ADF7-847A3CF399B2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297685575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2848-AC91-4E5C-BD9E-63CB4388B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Errors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Example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14663D-72F3-47D0-9D09-78E6E80E4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15ADDD2-4B3F-4931-9C96-ED4DFF335AF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91440" indent="0" algn="just">
                  <a:lnSpc>
                    <a:spcPct val="110000"/>
                  </a:lnSpc>
                  <a:buNone/>
                </a:pPr>
                <a:r>
                  <a:rPr lang="en-US" sz="2400" dirty="0"/>
                  <a:t>The following is a program that converts a temperature (35 degrees) from Fahrenheit to Celsius.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T</m:t>
                    </m:r>
                    <m:r>
                      <m:rPr>
                        <m:nor/>
                      </m:rPr>
                      <a:rPr lang="en-US" baseline="-2500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(°</m:t>
                    </m:r>
                    <m:r>
                      <m:rPr>
                        <m:nor/>
                      </m:rPr>
                      <a:rPr lang="en-US" baseline="-2500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C</m:t>
                    </m:r>
                    <m:r>
                      <m:rPr>
                        <m:nor/>
                      </m:rPr>
                      <a:rPr lang="en-US" baseline="-2500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)</m:t>
                    </m:r>
                    <m:r>
                      <a:rPr lang="en-US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(</m:t>
                    </m:r>
                    <m:r>
                      <m:rPr>
                        <m:nor/>
                      </m:rPr>
                      <a:rPr lang="en-US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T</m:t>
                    </m:r>
                    <m:r>
                      <m:rPr>
                        <m:nor/>
                      </m:rPr>
                      <a:rPr lang="en-US" baseline="-2500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(°</m:t>
                    </m:r>
                    <m:r>
                      <m:rPr>
                        <m:nor/>
                      </m:rPr>
                      <a:rPr lang="en-US" baseline="-2500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F</m:t>
                    </m:r>
                    <m:r>
                      <m:rPr>
                        <m:nor/>
                      </m:rPr>
                      <a:rPr lang="en-US" baseline="-2500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)</m:t>
                    </m:r>
                    <m:r>
                      <a:rPr lang="en-US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− </m:t>
                    </m:r>
                    <m:r>
                      <m:rPr>
                        <m:nor/>
                      </m:rPr>
                      <a:rPr lang="en-US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32</m:t>
                    </m:r>
                    <m:r>
                      <m:rPr>
                        <m:nor/>
                      </m:rPr>
                      <a:rPr lang="en-US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m:t>)</m:t>
                    </m:r>
                  </m:oMath>
                </a14:m>
                <a:endParaRPr lang="en-US" sz="2400" dirty="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pPr algn="just"/>
                <a:endParaRPr lang="en-US" sz="3200" dirty="0"/>
              </a:p>
              <a:p>
                <a:pPr algn="just"/>
                <a:endParaRPr lang="en-US" sz="2800" dirty="0"/>
              </a:p>
              <a:p>
                <a:pPr algn="just"/>
                <a:endParaRPr lang="en-US" sz="2800" dirty="0"/>
              </a:p>
              <a:p>
                <a:pPr marL="91440" indent="0" algn="just">
                  <a:buNone/>
                </a:pPr>
                <a:endParaRPr lang="en-US" sz="2800" dirty="0"/>
              </a:p>
              <a:p>
                <a:pPr marL="91440" indent="0" algn="just">
                  <a:buNone/>
                </a:pPr>
                <a:endParaRPr lang="en-US" sz="1600" dirty="0"/>
              </a:p>
              <a:p>
                <a:pPr algn="just"/>
                <a:r>
                  <a:rPr lang="en-US" sz="2000" dirty="0"/>
                  <a:t>Replace the expression </a:t>
                </a:r>
                <a:r>
                  <a:rPr lang="en-US" sz="2000" dirty="0">
                    <a:solidFill>
                      <a:srgbClr val="FF0000"/>
                    </a:solidFill>
                    <a:highlight>
                      <a:srgbClr val="EBF6E6"/>
                    </a:highlight>
                  </a:rPr>
                  <a:t>5 / 9 * 35 – 32</a:t>
                </a:r>
                <a:r>
                  <a:rPr lang="en-US" sz="2000" dirty="0">
                    <a:solidFill>
                      <a:srgbClr val="FF0000"/>
                    </a:solidFill>
                  </a:rPr>
                  <a:t> </a:t>
                </a:r>
                <a:r>
                  <a:rPr lang="en-US" sz="2000" dirty="0"/>
                  <a:t>with  </a:t>
                </a:r>
                <a:r>
                  <a:rPr lang="en-US" sz="2000" dirty="0">
                    <a:solidFill>
                      <a:schemeClr val="accent2"/>
                    </a:solidFill>
                    <a:highlight>
                      <a:srgbClr val="EBF6E6"/>
                    </a:highlight>
                  </a:rPr>
                  <a:t>5 / 9 * (35 – 32)</a:t>
                </a:r>
                <a:r>
                  <a:rPr lang="en-US" sz="2000" dirty="0">
                    <a:solidFill>
                      <a:schemeClr val="accent2"/>
                    </a:solidFill>
                  </a:rPr>
                  <a:t> </a:t>
                </a:r>
                <a:r>
                  <a:rPr lang="en-US" sz="2000" dirty="0"/>
                  <a:t>to get the correct result. </a:t>
                </a:r>
              </a:p>
              <a:p>
                <a:pPr algn="just"/>
                <a:r>
                  <a:rPr lang="en-US" sz="2000" dirty="0"/>
                  <a:t>That is, you need to add parentheses around </a:t>
                </a:r>
                <a:r>
                  <a:rPr lang="en-US" sz="2000" dirty="0">
                    <a:solidFill>
                      <a:srgbClr val="0070C0"/>
                    </a:solidFill>
                    <a:highlight>
                      <a:srgbClr val="EBF6E6"/>
                    </a:highlight>
                  </a:rPr>
                  <a:t>(35 – 32)</a:t>
                </a:r>
                <a:r>
                  <a:rPr lang="en-US" sz="2000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so Python will calculate that expression first before doing the division.</a:t>
                </a:r>
              </a:p>
              <a:p>
                <a:pPr algn="just"/>
                <a:endParaRPr lang="en-US" sz="2800" dirty="0"/>
              </a:p>
              <a:p>
                <a:pPr algn="just"/>
                <a:endParaRPr lang="en-US" sz="2800" dirty="0"/>
              </a:p>
              <a:p>
                <a:pPr algn="just"/>
                <a:endParaRPr lang="en-US" sz="2800" dirty="0"/>
              </a:p>
              <a:p>
                <a:pPr marL="91440" indent="0" algn="just">
                  <a:buNone/>
                </a:pPr>
                <a:endParaRPr lang="en-US" sz="2800" dirty="0"/>
              </a:p>
              <a:p>
                <a:pPr algn="just"/>
                <a:endParaRPr lang="en-US" sz="2800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15ADDD2-4B3F-4931-9C96-ED4DFF335A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33" t="-950" r="-2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0C305996-1E59-4C88-90C4-8D36838B97B5}"/>
              </a:ext>
            </a:extLst>
          </p:cNvPr>
          <p:cNvGrpSpPr/>
          <p:nvPr/>
        </p:nvGrpSpPr>
        <p:grpSpPr>
          <a:xfrm>
            <a:off x="125609" y="4097618"/>
            <a:ext cx="5562600" cy="707886"/>
            <a:chOff x="769637" y="4742333"/>
            <a:chExt cx="6876049" cy="70788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531F2D8-9F7E-4B1B-B9F6-6151CB515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041" y="4742333"/>
              <a:ext cx="6198645" cy="707886"/>
            </a:xfrm>
            <a:prstGeom prst="rect">
              <a:avLst/>
            </a:prstGeom>
            <a:solidFill>
              <a:schemeClr val="accent5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en-US" sz="20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Fahrenheit 35 is Celsius degree 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en-US" sz="20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-12.555555555555554</a:t>
              </a:r>
            </a:p>
          </p:txBody>
        </p:sp>
        <p:pic>
          <p:nvPicPr>
            <p:cNvPr id="14" name="Picture 13" descr="A flat screen monitor&#10;&#10;Description automatically generated">
              <a:extLst>
                <a:ext uri="{FF2B5EF4-FFF2-40B4-BE49-F238E27FC236}">
                  <a16:creationId xmlns:a16="http://schemas.microsoft.com/office/drawing/2014/main" id="{F80643BC-6628-4EE4-91E4-5870D087D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637" y="4818959"/>
              <a:ext cx="551364" cy="55136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BC4072B-57D1-459A-B962-9518FEFFD3A4}"/>
              </a:ext>
            </a:extLst>
          </p:cNvPr>
          <p:cNvGrpSpPr/>
          <p:nvPr/>
        </p:nvGrpSpPr>
        <p:grpSpPr>
          <a:xfrm>
            <a:off x="125611" y="2438400"/>
            <a:ext cx="8851393" cy="1312394"/>
            <a:chOff x="160237" y="2772936"/>
            <a:chExt cx="8851393" cy="11035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1A4B836-1284-4109-99F6-0ECACFE1C11D}"/>
                </a:ext>
              </a:extLst>
            </p:cNvPr>
            <p:cNvSpPr txBox="1"/>
            <p:nvPr/>
          </p:nvSpPr>
          <p:spPr>
            <a:xfrm>
              <a:off x="160237" y="2772936"/>
              <a:ext cx="3206497" cy="2588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3">
                      <a:lumMod val="50000"/>
                    </a:schemeClr>
                  </a:solidFill>
                </a:rPr>
                <a:t>LISTING 1.4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ShowLogicErrors.py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2E66128-D8F7-44A7-A8DE-C3087EECE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814" y="3030455"/>
              <a:ext cx="8419816" cy="8460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solidFill>
                    <a:srgbClr val="8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# Convert Fahrenheit to Celsius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000" dirty="0">
                  <a:solidFill>
                    <a:srgbClr val="008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"Fahrenheit 35 is Celsius degree "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solidFill>
                    <a:srgbClr val="00008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print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altLang="en-US" sz="20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5 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/ </a:t>
              </a:r>
              <a:r>
                <a:rPr lang="en-US" altLang="en-US" sz="20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9 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* </a:t>
              </a:r>
              <a:r>
                <a:rPr lang="en-US" altLang="en-US" sz="20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35 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- </a:t>
              </a:r>
              <a:r>
                <a:rPr lang="en-US" altLang="en-US" sz="2000" dirty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32</a:t>
              </a:r>
              <a:r>
                <a:rPr lang="en-US" altLang="en-US" sz="2000" dirty="0">
                  <a:solidFill>
                    <a:srgbClr val="0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  <a:endParaRPr lang="en-US" altLang="en-US" sz="200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0F48F40-FCDF-4237-A27C-10C02C98D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238" y="3030456"/>
              <a:ext cx="431576" cy="84606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</a:t>
              </a:r>
            </a:p>
            <a:p>
              <a:pPr lvl="0"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3</a:t>
              </a:r>
            </a:p>
          </p:txBody>
        </p:sp>
      </p:grpSp>
      <p:sp>
        <p:nvSpPr>
          <p:cNvPr id="12" name="AutoShape 5">
            <a:extLst>
              <a:ext uri="{FF2B5EF4-FFF2-40B4-BE49-F238E27FC236}">
                <a16:creationId xmlns:a16="http://schemas.microsoft.com/office/drawing/2014/main" id="{022521D1-F981-4080-B7CF-A627A7793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946851"/>
            <a:ext cx="3109604" cy="1006149"/>
          </a:xfrm>
          <a:prstGeom prst="wedgeRoundRectCallout">
            <a:avLst>
              <a:gd name="adj1" fmla="val -116697"/>
              <a:gd name="adj2" fmla="val 15572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5000"/>
              <a:buFont typeface="Monotype Sorts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The produced result (</a:t>
            </a:r>
            <a:r>
              <a:rPr lang="en-US" altLang="en-US" sz="1800" dirty="0">
                <a:solidFill>
                  <a:srgbClr val="FF0000"/>
                </a:solidFill>
                <a:latin typeface="+mn-lt"/>
              </a:rPr>
              <a:t>-12.55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 is not correct. The correct result is (</a:t>
            </a:r>
            <a:r>
              <a:rPr lang="en-US" altLang="en-US" sz="1800" dirty="0">
                <a:solidFill>
                  <a:schemeClr val="accent2"/>
                </a:solidFill>
                <a:latin typeface="+mn-lt"/>
              </a:rPr>
              <a:t>1.66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).</a:t>
            </a:r>
            <a:endParaRPr lang="en-US" altLang="en-US" sz="1800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19" name="Picture 18">
            <a:hlinkClick r:id="rId5" action="ppaction://hlinksldjump"/>
            <a:extLst>
              <a:ext uri="{FF2B5EF4-FFF2-40B4-BE49-F238E27FC236}">
                <a16:creationId xmlns:a16="http://schemas.microsoft.com/office/drawing/2014/main" id="{21FEC25B-FC9A-4F42-94D7-5F76BFD9D31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20" name="Slide Number Placeholder 2">
            <a:hlinkClick r:id="rId7" action="ppaction://hlinksldjump"/>
            <a:extLst>
              <a:ext uri="{FF2B5EF4-FFF2-40B4-BE49-F238E27FC236}">
                <a16:creationId xmlns:a16="http://schemas.microsoft.com/office/drawing/2014/main" id="{B4D9AC2B-CF4B-4BE5-920C-81F4241CB2A7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D240B60-4235-4309-BCA3-A16D9C991FC6}"/>
              </a:ext>
            </a:extLst>
          </p:cNvPr>
          <p:cNvGrpSpPr/>
          <p:nvPr/>
        </p:nvGrpSpPr>
        <p:grpSpPr>
          <a:xfrm>
            <a:off x="8146366" y="2744644"/>
            <a:ext cx="830638" cy="386966"/>
            <a:chOff x="8133802" y="1326921"/>
            <a:chExt cx="830638" cy="38696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D4307F5-631E-496B-9291-A614BDE3A699}"/>
                </a:ext>
              </a:extLst>
            </p:cNvPr>
            <p:cNvSpPr txBox="1"/>
            <p:nvPr/>
          </p:nvSpPr>
          <p:spPr>
            <a:xfrm>
              <a:off x="8133802" y="1326921"/>
              <a:ext cx="830638" cy="386966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endParaRPr lang="en-US" sz="1200" b="1" dirty="0">
                <a:solidFill>
                  <a:schemeClr val="accent3"/>
                </a:solidFill>
              </a:endParaRPr>
            </a:p>
          </p:txBody>
        </p:sp>
        <p:sp>
          <p:nvSpPr>
            <p:cNvPr id="23" name="TextBox 22">
              <a:hlinkClick r:id="rId8"/>
              <a:extLst>
                <a:ext uri="{FF2B5EF4-FFF2-40B4-BE49-F238E27FC236}">
                  <a16:creationId xmlns:a16="http://schemas.microsoft.com/office/drawing/2014/main" id="{72DDDA28-063B-4ECE-9CE3-2D5FE0955449}"/>
                </a:ext>
              </a:extLst>
            </p:cNvPr>
            <p:cNvSpPr txBox="1"/>
            <p:nvPr/>
          </p:nvSpPr>
          <p:spPr>
            <a:xfrm>
              <a:off x="8231494" y="1417955"/>
              <a:ext cx="633189" cy="27699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u="sng" dirty="0">
                  <a:solidFill>
                    <a:schemeClr val="accent2">
                      <a:lumMod val="75000"/>
                    </a:schemeClr>
                  </a:solidFill>
                </a:rPr>
                <a:t>Run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C718F8F-E352-43CC-803C-FA6A9D87DD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95151" y="1461809"/>
              <a:ext cx="193294" cy="19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098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59438-CA23-46E2-954D-A3A58095A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1F81AF-3DF4-4ADC-973C-359A2C57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45F5B1-72E4-46FA-B70C-35D00B286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In Python, </a:t>
            </a:r>
            <a:r>
              <a:rPr lang="en-US" sz="2400" dirty="0">
                <a:solidFill>
                  <a:schemeClr val="accent2"/>
                </a:solidFill>
              </a:rPr>
              <a:t>syntax errors </a:t>
            </a:r>
            <a:r>
              <a:rPr lang="en-US" sz="2400" dirty="0"/>
              <a:t>are actually treated like </a:t>
            </a:r>
            <a:r>
              <a:rPr lang="en-US" sz="2400" dirty="0">
                <a:solidFill>
                  <a:schemeClr val="accent2"/>
                </a:solidFill>
              </a:rPr>
              <a:t>runtime errors </a:t>
            </a:r>
            <a:r>
              <a:rPr lang="en-US" sz="2400" dirty="0"/>
              <a:t>because they are </a:t>
            </a:r>
            <a:r>
              <a:rPr lang="en-US" sz="2400" dirty="0">
                <a:solidFill>
                  <a:schemeClr val="accent2"/>
                </a:solidFill>
              </a:rPr>
              <a:t>detected by the interpreter when the program is executed</a:t>
            </a:r>
            <a:r>
              <a:rPr lang="en-US" sz="2400" dirty="0"/>
              <a:t>.</a:t>
            </a:r>
          </a:p>
          <a:p>
            <a:pPr algn="just"/>
            <a:r>
              <a:rPr lang="en-US" sz="2400" dirty="0"/>
              <a:t>In general, </a:t>
            </a:r>
            <a:r>
              <a:rPr lang="en-US" sz="2400" dirty="0">
                <a:solidFill>
                  <a:schemeClr val="accent2"/>
                </a:solidFill>
              </a:rPr>
              <a:t>syntax and runtime errors are easy to find and easy to correct</a:t>
            </a:r>
            <a:r>
              <a:rPr lang="en-US" sz="2400" dirty="0"/>
              <a:t>, because Python gives indications as to where the errors came from and why they are wrong.</a:t>
            </a:r>
          </a:p>
          <a:p>
            <a:pPr algn="just"/>
            <a:r>
              <a:rPr lang="en-US" sz="2400" dirty="0"/>
              <a:t>Finding </a:t>
            </a:r>
            <a:r>
              <a:rPr lang="en-US" sz="2400" dirty="0">
                <a:solidFill>
                  <a:schemeClr val="accent2"/>
                </a:solidFill>
              </a:rPr>
              <a:t>logic errors</a:t>
            </a:r>
            <a:r>
              <a:rPr lang="en-US" sz="2400" dirty="0"/>
              <a:t>, on the other hand, </a:t>
            </a:r>
            <a:r>
              <a:rPr lang="en-US" sz="2400" dirty="0">
                <a:solidFill>
                  <a:schemeClr val="accent2"/>
                </a:solidFill>
              </a:rPr>
              <a:t>can be very challenging</a:t>
            </a:r>
            <a:r>
              <a:rPr lang="en-US" sz="24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C81119-B078-437E-89AE-741D2FC80BA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04" y="120906"/>
            <a:ext cx="742067" cy="742067"/>
          </a:xfrm>
          <a:prstGeom prst="rect">
            <a:avLst/>
          </a:prstGeom>
        </p:spPr>
      </p:pic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C57D0413-1278-4B38-B092-54D72CE9068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7B86C272-8CE3-49DD-A57B-5381E39D49B5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31144782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35A8A-FEE7-4690-B8C2-AFA97904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Point</a:t>
            </a:r>
            <a:br>
              <a:rPr lang="en-US" dirty="0"/>
            </a:br>
            <a:r>
              <a:rPr lang="en-US" dirty="0">
                <a:solidFill>
                  <a:schemeClr val="accent3"/>
                </a:solidFill>
              </a:rPr>
              <a:t>#3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955BC6-59EB-4903-9F89-4FFDB6B95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B3D63E-B0AA-4A86-BC62-490050AD3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" indent="0" algn="justLow">
              <a:buNone/>
            </a:pPr>
            <a:r>
              <a:rPr lang="en-US" sz="2400" dirty="0"/>
              <a:t>If you </a:t>
            </a:r>
            <a:r>
              <a:rPr lang="en-US" sz="2400" dirty="0">
                <a:solidFill>
                  <a:schemeClr val="accent2"/>
                </a:solidFill>
              </a:rPr>
              <a:t>forget to put a closing quotation mark </a:t>
            </a:r>
            <a:r>
              <a:rPr lang="en-US" sz="2400" dirty="0"/>
              <a:t>on a string, </a:t>
            </a:r>
            <a:r>
              <a:rPr lang="en-US" sz="2400" b="1" dirty="0"/>
              <a:t>what kind of error will be raised?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Answer: </a:t>
            </a:r>
            <a:r>
              <a:rPr lang="en-US" sz="2000" dirty="0">
                <a:solidFill>
                  <a:srgbClr val="0070C0"/>
                </a:solidFill>
              </a:rPr>
              <a:t>Syntax Error</a:t>
            </a:r>
          </a:p>
          <a:p>
            <a:pPr marL="91440" indent="0" algn="justLow">
              <a:buNone/>
            </a:pPr>
            <a:r>
              <a:rPr lang="en-US" sz="2400" dirty="0"/>
              <a:t>If your program needs to read data from a file, but the </a:t>
            </a:r>
            <a:r>
              <a:rPr lang="en-US" sz="2400" dirty="0">
                <a:solidFill>
                  <a:schemeClr val="accent2"/>
                </a:solidFill>
              </a:rPr>
              <a:t>file does not exist</a:t>
            </a:r>
            <a:r>
              <a:rPr lang="en-US" sz="2400" dirty="0"/>
              <a:t>, an error would occur </a:t>
            </a:r>
            <a:r>
              <a:rPr lang="en-US" sz="2400" dirty="0">
                <a:solidFill>
                  <a:schemeClr val="accent2"/>
                </a:solidFill>
              </a:rPr>
              <a:t>when running this program</a:t>
            </a:r>
            <a:r>
              <a:rPr lang="en-US" sz="2400" dirty="0"/>
              <a:t>. </a:t>
            </a:r>
            <a:r>
              <a:rPr lang="en-US" sz="2400" b="1" dirty="0"/>
              <a:t>What kind of error is this?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Answer: </a:t>
            </a:r>
            <a:r>
              <a:rPr lang="en-US" sz="2000" dirty="0">
                <a:solidFill>
                  <a:srgbClr val="0070C0"/>
                </a:solidFill>
              </a:rPr>
              <a:t>Runtime Error</a:t>
            </a:r>
          </a:p>
          <a:p>
            <a:pPr marL="91440" indent="0" algn="justLow">
              <a:buNone/>
            </a:pPr>
            <a:r>
              <a:rPr lang="en-US" sz="2400" dirty="0"/>
              <a:t>Suppose you write a program for computing the perimeter of a rectangle and you </a:t>
            </a:r>
            <a:r>
              <a:rPr lang="en-US" sz="2400" dirty="0">
                <a:solidFill>
                  <a:schemeClr val="accent2"/>
                </a:solidFill>
              </a:rPr>
              <a:t>mistakenly write your program so that it computes the area of a rectangle</a:t>
            </a:r>
            <a:r>
              <a:rPr lang="en-US" sz="2400" dirty="0"/>
              <a:t>. </a:t>
            </a:r>
            <a:r>
              <a:rPr lang="en-US" sz="2400" b="1" dirty="0"/>
              <a:t>What kind of error is this?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Answer: </a:t>
            </a:r>
            <a:r>
              <a:rPr lang="en-US" sz="2000" dirty="0">
                <a:solidFill>
                  <a:srgbClr val="0070C0"/>
                </a:solidFill>
              </a:rPr>
              <a:t>Logic Error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EA564E-3EE0-4C39-8641-77583C0FF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04" y="120906"/>
            <a:ext cx="742067" cy="742067"/>
          </a:xfrm>
          <a:prstGeom prst="rect">
            <a:avLst/>
          </a:prstGeom>
        </p:spPr>
      </p:pic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F81EE971-175C-4F29-BACB-627538B40D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5" action="ppaction://hlinksldjump"/>
            <a:extLst>
              <a:ext uri="{FF2B5EF4-FFF2-40B4-BE49-F238E27FC236}">
                <a16:creationId xmlns:a16="http://schemas.microsoft.com/office/drawing/2014/main" id="{769F08C9-C362-41C2-B8E1-FD214ADCDBA9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1.8</a:t>
            </a:r>
          </a:p>
        </p:txBody>
      </p:sp>
    </p:spTree>
    <p:extLst>
      <p:ext uri="{BB962C8B-B14F-4D97-AF65-F5344CB8AC3E}">
        <p14:creationId xmlns:p14="http://schemas.microsoft.com/office/powerpoint/2010/main" val="379178821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ED3B1D-C95C-4E23-A9D8-DE7C0609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3B3D46-922E-480C-9A4E-EE1CFA78F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29FFAE-02B0-4E49-B5A9-433B41219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Test Questions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Programming Exercises</a:t>
            </a:r>
            <a:endParaRPr lang="en-US" dirty="0"/>
          </a:p>
        </p:txBody>
      </p:sp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20D1B8AE-D122-4B08-BE09-E5854C3ACA0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8096" y="81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82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7E663-8E29-4EC0-86BC-2FA9C2BA0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Computer?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AEE871-FBD5-4A4B-B6B1-456F1BE98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F06973-7940-452D-94F9-C6CCD0AA9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A computer’s components are interconnected by a subsystem called a </a:t>
            </a:r>
            <a:r>
              <a:rPr lang="en-US" sz="2400" dirty="0">
                <a:solidFill>
                  <a:schemeClr val="accent2"/>
                </a:solidFill>
              </a:rPr>
              <a:t>bus</a:t>
            </a:r>
            <a:r>
              <a:rPr lang="en-US" sz="2400" dirty="0"/>
              <a:t>. </a:t>
            </a:r>
          </a:p>
          <a:p>
            <a:pPr algn="just"/>
            <a:r>
              <a:rPr lang="en-US" sz="2400" dirty="0"/>
              <a:t>You can think of a </a:t>
            </a:r>
            <a:r>
              <a:rPr lang="en-US" sz="2400" dirty="0">
                <a:solidFill>
                  <a:schemeClr val="accent2"/>
                </a:solidFill>
              </a:rPr>
              <a:t>bus</a:t>
            </a:r>
            <a:r>
              <a:rPr lang="en-US" sz="2400" dirty="0"/>
              <a:t> as a sort of system of roads running among the computer’s components; data and power travel along the bus from one part of the computer to another. </a:t>
            </a:r>
          </a:p>
          <a:p>
            <a:pPr algn="just"/>
            <a:r>
              <a:rPr lang="en-US" sz="2400" dirty="0"/>
              <a:t>In personal computers, the bus is built into the computer’s </a:t>
            </a:r>
            <a:r>
              <a:rPr lang="en-US" sz="2400" dirty="0">
                <a:solidFill>
                  <a:schemeClr val="accent2"/>
                </a:solidFill>
              </a:rPr>
              <a:t>motherboard</a:t>
            </a:r>
            <a:r>
              <a:rPr lang="en-US" sz="2400" dirty="0"/>
              <a:t>, which is a circuit case that connects all of the parts of a computer together.</a:t>
            </a:r>
          </a:p>
        </p:txBody>
      </p:sp>
      <p:graphicFrame>
        <p:nvGraphicFramePr>
          <p:cNvPr id="6" name="Object 1031">
            <a:extLst>
              <a:ext uri="{FF2B5EF4-FFF2-40B4-BE49-F238E27FC236}">
                <a16:creationId xmlns:a16="http://schemas.microsoft.com/office/drawing/2014/main" id="{2CDE2C93-8ECF-42D5-9E46-6F16372C0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952700"/>
              </p:ext>
            </p:extLst>
          </p:nvPr>
        </p:nvGraphicFramePr>
        <p:xfrm>
          <a:off x="146303" y="4543470"/>
          <a:ext cx="8824913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078880" imgH="1261080" progId="Word.Picture.8">
                  <p:embed/>
                </p:oleObj>
              </mc:Choice>
              <mc:Fallback>
                <p:oleObj name="Picture" r:id="rId2" imgW="5078880" imgH="1261080" progId="Word.Picture.8">
                  <p:embed/>
                  <p:pic>
                    <p:nvPicPr>
                      <p:cNvPr id="5" name="Object 1031">
                        <a:extLst>
                          <a:ext uri="{FF2B5EF4-FFF2-40B4-BE49-F238E27FC236}">
                            <a16:creationId xmlns:a16="http://schemas.microsoft.com/office/drawing/2014/main" id="{CC0E0A9B-0306-4AED-A798-B97300DF87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03" y="4543470"/>
                        <a:ext cx="8824913" cy="204787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972C48D8-2C4E-4078-8D76-CF4989E966E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  <p:sp>
        <p:nvSpPr>
          <p:cNvPr id="8" name="Slide Number Placeholder 2">
            <a:hlinkClick r:id="rId6" action="ppaction://hlinksldjump"/>
            <a:extLst>
              <a:ext uri="{FF2B5EF4-FFF2-40B4-BE49-F238E27FC236}">
                <a16:creationId xmlns:a16="http://schemas.microsoft.com/office/drawing/2014/main" id="{9FF4FF24-DEBF-4718-8432-6E74448B99CF}"/>
              </a:ext>
            </a:extLst>
          </p:cNvPr>
          <p:cNvSpPr txBox="1">
            <a:spLocks/>
          </p:cNvSpPr>
          <p:nvPr/>
        </p:nvSpPr>
        <p:spPr>
          <a:xfrm>
            <a:off x="0" y="6646272"/>
            <a:ext cx="2800350" cy="18751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/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31672329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6128-BE40-43C4-A2DE-782A0310E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Questions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E1275-75BF-40BF-9D6F-2B0F824F7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4ACD9-0D10-44AB-960C-CF395B0890E5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5513E-9BC7-44CA-9EFE-A1697B8E4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/>
              <a:t>Do the test questions for this chapter online at </a:t>
            </a:r>
            <a:br>
              <a:rPr lang="en-US" sz="2400" dirty="0"/>
            </a:br>
            <a:r>
              <a:rPr lang="en-US" sz="1800" dirty="0">
                <a:hlinkClick r:id="rId2"/>
              </a:rPr>
              <a:t>https://liveexample-ppe.pearsoncmg.com/selftest/selftestpy?chapter=1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C53B28-8B9E-49D2-A255-687C1F5E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286000"/>
            <a:ext cx="5181600" cy="414713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3B2BAAD4-4B38-4B60-B573-7F9DEB1691D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5343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A6326-8889-4F99-B7C4-6FC3CEC87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Exercises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F494AA-E5AD-4342-B3A6-F509A70F2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D7D2C-4F28-4C2E-921D-335CCFA02CB2}" type="slidenum">
              <a:rPr lang="en-US" altLang="en-US" smtClean="0"/>
              <a:pPr>
                <a:defRPr/>
              </a:pPr>
              <a:t>91</a:t>
            </a:fld>
            <a:endParaRPr lang="en-US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074646-A9FD-4C67-B02E-E1FE4824F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Page 27 – 29:</a:t>
            </a:r>
          </a:p>
          <a:p>
            <a:pPr lvl="1"/>
            <a:r>
              <a:rPr lang="en-US" altLang="en-US" sz="2400" dirty="0"/>
              <a:t>1.1 – 1.11</a:t>
            </a:r>
            <a:endParaRPr lang="en-US" altLang="en-US" dirty="0"/>
          </a:p>
          <a:p>
            <a:r>
              <a:rPr lang="en-US" altLang="en-US" dirty="0">
                <a:hlinkClick r:id="rId2"/>
              </a:rPr>
              <a:t>Lab #1</a:t>
            </a:r>
            <a:endParaRPr lang="en-US" altLang="en-US" dirty="0"/>
          </a:p>
          <a:p>
            <a:r>
              <a:rPr lang="en-US" altLang="en-US" dirty="0">
                <a:hlinkClick r:id="rId2"/>
              </a:rPr>
              <a:t>Lab #2</a:t>
            </a:r>
            <a:endParaRPr lang="en-US" altLang="en-US" dirty="0"/>
          </a:p>
          <a:p>
            <a:endParaRPr lang="en-US" altLang="en-US" dirty="0"/>
          </a:p>
        </p:txBody>
      </p:sp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4C55B141-6979-4046-B499-BFDDD370D78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304" y="6629400"/>
            <a:ext cx="234696" cy="23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87452"/>
      </p:ext>
    </p:extLst>
  </p:cSld>
  <p:clrMapOvr>
    <a:masterClrMapping/>
  </p:clrMapOvr>
</p:sld>
</file>

<file path=ppt/theme/theme1.xml><?xml version="1.0" encoding="utf-8"?>
<a:theme xmlns:a="http://schemas.openxmlformats.org/drawingml/2006/main" name="CPIT110 Theme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IT110 Theme" id="{124BA17C-8F90-4935-B31A-B5BEA8200938}" vid="{1A2562E5-8470-48AA-9BCB-EA7A4554D4C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CPIT110 Theme</Template>
  <TotalTime>18615</TotalTime>
  <Words>5041</Words>
  <Application>Microsoft Macintosh PowerPoint</Application>
  <PresentationFormat>عرض على الشاشة (4:3)</PresentationFormat>
  <Paragraphs>813</Paragraphs>
  <Slides>91</Slides>
  <Notes>21</Notes>
  <HiddenSlides>0</HiddenSlides>
  <MMClips>0</MMClips>
  <ScaleCrop>false</ScaleCrop>
  <HeadingPairs>
    <vt:vector size="10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91</vt:i4>
      </vt:variant>
      <vt:variant>
        <vt:lpstr>عروض مخصصة</vt:lpstr>
      </vt:variant>
      <vt:variant>
        <vt:i4>1</vt:i4>
      </vt:variant>
    </vt:vector>
  </HeadingPairs>
  <TitlesOfParts>
    <vt:vector size="103" baseType="lpstr">
      <vt:lpstr>Arial</vt:lpstr>
      <vt:lpstr>Book Antiqua</vt:lpstr>
      <vt:lpstr>Calibri</vt:lpstr>
      <vt:lpstr>Calibri Light</vt:lpstr>
      <vt:lpstr>Cambria Math</vt:lpstr>
      <vt:lpstr>Courier New</vt:lpstr>
      <vt:lpstr>Monotype Sorts</vt:lpstr>
      <vt:lpstr>Times New Roman</vt:lpstr>
      <vt:lpstr>Wingdings</vt:lpstr>
      <vt:lpstr>CPIT110 Theme</vt:lpstr>
      <vt:lpstr>Picture</vt:lpstr>
      <vt:lpstr>Chapter 1   Introduction to Computers, Programs, and Python</vt:lpstr>
      <vt:lpstr>Sections</vt:lpstr>
      <vt:lpstr>Programs</vt:lpstr>
      <vt:lpstr>Check Points</vt:lpstr>
      <vt:lpstr>Objectives</vt:lpstr>
      <vt:lpstr>Textbook</vt:lpstr>
      <vt:lpstr>1.2. What is a Computer?</vt:lpstr>
      <vt:lpstr>What is a Computer?</vt:lpstr>
      <vt:lpstr>What is a Computer?</vt:lpstr>
      <vt:lpstr>A computer consists of</vt:lpstr>
      <vt:lpstr>CPU</vt:lpstr>
      <vt:lpstr>CPU</vt:lpstr>
      <vt:lpstr>Memory</vt:lpstr>
      <vt:lpstr>Memory</vt:lpstr>
      <vt:lpstr>Storage Devices</vt:lpstr>
      <vt:lpstr>Storage Devices</vt:lpstr>
      <vt:lpstr>Output Devices</vt:lpstr>
      <vt:lpstr>Output Devices</vt:lpstr>
      <vt:lpstr>Input Devices</vt:lpstr>
      <vt:lpstr>Input Devices</vt:lpstr>
      <vt:lpstr>1.3. Programming Languages</vt:lpstr>
      <vt:lpstr>Programs</vt:lpstr>
      <vt:lpstr>Programming Languages</vt:lpstr>
      <vt:lpstr>Programming Languages</vt:lpstr>
      <vt:lpstr>Programming Languages</vt:lpstr>
      <vt:lpstr>Popular High-Level Languages</vt:lpstr>
      <vt:lpstr>Interpreting/Compiling Source Code</vt:lpstr>
      <vt:lpstr>Interpreting Source Code</vt:lpstr>
      <vt:lpstr>Compiling Source Code</vt:lpstr>
      <vt:lpstr>1.4. Operating Systems</vt:lpstr>
      <vt:lpstr>Operating Systems</vt:lpstr>
      <vt:lpstr>1.5. The History of Python</vt:lpstr>
      <vt:lpstr>What is Python?</vt:lpstr>
      <vt:lpstr>What is Python?</vt:lpstr>
      <vt:lpstr>What is Python?</vt:lpstr>
      <vt:lpstr>Python’s History</vt:lpstr>
      <vt:lpstr>Python 2 vs Python 3</vt:lpstr>
      <vt:lpstr>1.6. Getting Started with Python</vt:lpstr>
      <vt:lpstr>Install Python</vt:lpstr>
      <vt:lpstr>PyCharm IDE</vt:lpstr>
      <vt:lpstr>Install PyCharm</vt:lpstr>
      <vt:lpstr>Modes of Python Interpreter </vt:lpstr>
      <vt:lpstr>Modes of Python Interpreter </vt:lpstr>
      <vt:lpstr>Modes of Python Interpreter </vt:lpstr>
      <vt:lpstr>Interactive vs Script Mode</vt:lpstr>
      <vt:lpstr>A Simple Python Program</vt:lpstr>
      <vt:lpstr>Welcome with Two Messages Program 1</vt:lpstr>
      <vt:lpstr>Welcome with Two Messages Creating and Editing Using PyCharm</vt:lpstr>
      <vt:lpstr>Welcome with Two Messages Creating and Editing Using PyCharm</vt:lpstr>
      <vt:lpstr>Welcome with Two Messages Creating and Editing Using PyCharm</vt:lpstr>
      <vt:lpstr>Welcome with Two Messages Creating and Editing Using PyCharm</vt:lpstr>
      <vt:lpstr>Welcome with Two Messages Creating and Editing Using PyCharm</vt:lpstr>
      <vt:lpstr>Welcome with Two Messages Creating and Editing Using PyCharm</vt:lpstr>
      <vt:lpstr>Welcome with Two Messages Creating and Editing Using PyCharm</vt:lpstr>
      <vt:lpstr>Welcome with Two Messages Running The Code Using PyCharm</vt:lpstr>
      <vt:lpstr>Welcome with Two Messages Running The Code Using PyCharm</vt:lpstr>
      <vt:lpstr>Welcome with Two Messages Tracing The Program Execution</vt:lpstr>
      <vt:lpstr>Welcome with Two Messages Tracing The Program Execution</vt:lpstr>
      <vt:lpstr>Welcome with Two Messages Tracing The Program Execution</vt:lpstr>
      <vt:lpstr>Code Tracing</vt:lpstr>
      <vt:lpstr>Simple Examples</vt:lpstr>
      <vt:lpstr>Welcome With Three Messages Program 2</vt:lpstr>
      <vt:lpstr>Compute an Expression Program 3</vt:lpstr>
      <vt:lpstr>Check Point #1</vt:lpstr>
      <vt:lpstr>Check Point #2</vt:lpstr>
      <vt:lpstr>Anatomy of a Python Program</vt:lpstr>
      <vt:lpstr>Statement</vt:lpstr>
      <vt:lpstr>Indentation</vt:lpstr>
      <vt:lpstr>Caution</vt:lpstr>
      <vt:lpstr>Note</vt:lpstr>
      <vt:lpstr>Comment</vt:lpstr>
      <vt:lpstr>Comment</vt:lpstr>
      <vt:lpstr>Comment</vt:lpstr>
      <vt:lpstr>Special Symbols</vt:lpstr>
      <vt:lpstr>1.7. Programming Style and Documentation</vt:lpstr>
      <vt:lpstr>Programming Style</vt:lpstr>
      <vt:lpstr>Documentation</vt:lpstr>
      <vt:lpstr>Appropriate Comments and Comment Styles</vt:lpstr>
      <vt:lpstr>Proper Indentation and Spacing</vt:lpstr>
      <vt:lpstr>1.8. Programming Errors</vt:lpstr>
      <vt:lpstr>Types of Programming Errors </vt:lpstr>
      <vt:lpstr>Syntax Errors</vt:lpstr>
      <vt:lpstr>Runtime Errors</vt:lpstr>
      <vt:lpstr>Runtime Errors</vt:lpstr>
      <vt:lpstr>Logic Errors</vt:lpstr>
      <vt:lpstr>Logic Errors Example</vt:lpstr>
      <vt:lpstr>Notes</vt:lpstr>
      <vt:lpstr>Check Point #3</vt:lpstr>
      <vt:lpstr>End</vt:lpstr>
      <vt:lpstr>Test Questions</vt:lpstr>
      <vt:lpstr>Programming Exercises</vt:lpstr>
      <vt:lpstr>Custom Show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Introduction to Computers, Programs, and Python</dc:title>
  <dc:creator>Ahmad Tayeb</dc:creator>
  <cp:lastModifiedBy>HANI JAMAL JAMIL SULAIMANI</cp:lastModifiedBy>
  <cp:revision>863</cp:revision>
  <cp:lastPrinted>1998-02-24T16:19:51Z</cp:lastPrinted>
  <dcterms:created xsi:type="dcterms:W3CDTF">1995-06-10T17:31:50Z</dcterms:created>
  <dcterms:modified xsi:type="dcterms:W3CDTF">2022-08-24T09:04:06Z</dcterms:modified>
  <cp:category>CPIT110</cp:category>
</cp:coreProperties>
</file>